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8" r:id="rId3"/>
    <p:sldId id="269" r:id="rId4"/>
    <p:sldId id="259" r:id="rId5"/>
    <p:sldId id="276" r:id="rId6"/>
    <p:sldId id="260" r:id="rId7"/>
    <p:sldId id="261" r:id="rId8"/>
    <p:sldId id="262" r:id="rId9"/>
    <p:sldId id="263" r:id="rId10"/>
    <p:sldId id="264" r:id="rId11"/>
    <p:sldId id="265" r:id="rId12"/>
    <p:sldId id="266" r:id="rId13"/>
    <p:sldId id="267" r:id="rId14"/>
    <p:sldId id="271" r:id="rId15"/>
    <p:sldId id="272" r:id="rId16"/>
    <p:sldId id="273" r:id="rId17"/>
    <p:sldId id="274" r:id="rId18"/>
    <p:sldId id="275" r:id="rId19"/>
  </p:sldIdLst>
  <p:sldSz cx="9144000" cy="5143500" type="screen16x9"/>
  <p:notesSz cx="6858000" cy="9144000"/>
  <p:embeddedFontLst>
    <p:embeddedFont>
      <p:font typeface="Trebuchet MS" panose="020B0603020202020204" pitchFamily="34" charset="0"/>
      <p:regular r:id="rId21"/>
      <p:bold r:id="rId22"/>
      <p:italic r:id="rId23"/>
      <p:boldItalic r:id="rId2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05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1808620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9624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9845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374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8512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999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119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708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825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1490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801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29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7354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5047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0459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8874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700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997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00" y="1081675"/>
            <a:ext cx="4045199" cy="17861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999925"/>
            <a:ext cx="8520599" cy="21461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rtl="0">
              <a:spcBef>
                <a:spcPts val="0"/>
              </a:spcBef>
              <a:buNone/>
            </a:pPr>
            <a:r>
              <a:rPr lang="en" sz="5400" dirty="0">
                <a:latin typeface="Tekton Pro BoldExt"/>
                <a:cs typeface="Tekton Pro BoldExt"/>
              </a:rPr>
              <a:t>Before Bell:</a:t>
            </a:r>
          </a:p>
          <a:p>
            <a:pPr>
              <a:spcBef>
                <a:spcPts val="0"/>
              </a:spcBef>
              <a:buNone/>
            </a:pPr>
            <a:r>
              <a:rPr lang="en" sz="5400" dirty="0" smtClean="0">
                <a:latin typeface="Tekton Pro BoldExt"/>
                <a:cs typeface="Tekton Pro BoldExt"/>
              </a:rPr>
              <a:t>You will have 10 min to finish the ad project!</a:t>
            </a:r>
            <a:endParaRPr lang="en" sz="5400" dirty="0">
              <a:latin typeface="Tekton Pro BoldExt"/>
              <a:cs typeface="Tekton Pro BoldExt"/>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0"/>
            <a:ext cx="8520599" cy="572699"/>
          </a:xfrm>
          <a:prstGeom prst="rect">
            <a:avLst/>
          </a:prstGeom>
        </p:spPr>
        <p:txBody>
          <a:bodyPr lIns="91425" tIns="91425" rIns="91425" bIns="91425" anchor="t" anchorCtr="0">
            <a:noAutofit/>
          </a:bodyPr>
          <a:lstStyle/>
          <a:p>
            <a:pPr>
              <a:spcBef>
                <a:spcPts val="0"/>
              </a:spcBef>
              <a:buNone/>
            </a:pPr>
            <a:r>
              <a:rPr lang="en" dirty="0" smtClean="0">
                <a:latin typeface="Tekton Pro BoldExt"/>
                <a:cs typeface="Tekton Pro BoldExt"/>
              </a:rPr>
              <a:t>Citations</a:t>
            </a:r>
            <a:endParaRPr lang="en" dirty="0">
              <a:latin typeface="Tekton Pro BoldExt"/>
              <a:cs typeface="Tekton Pro BoldExt"/>
            </a:endParaRPr>
          </a:p>
        </p:txBody>
      </p:sp>
      <p:sp>
        <p:nvSpPr>
          <p:cNvPr id="106" name="Shape 106"/>
          <p:cNvSpPr txBox="1">
            <a:spLocks noGrp="1"/>
          </p:cNvSpPr>
          <p:nvPr>
            <p:ph type="body" idx="1"/>
          </p:nvPr>
        </p:nvSpPr>
        <p:spPr>
          <a:xfrm>
            <a:off x="311700" y="572699"/>
            <a:ext cx="8520599" cy="3334800"/>
          </a:xfrm>
          <a:prstGeom prst="rect">
            <a:avLst/>
          </a:prstGeom>
        </p:spPr>
        <p:txBody>
          <a:bodyPr lIns="91425" tIns="91425" rIns="91425" bIns="91425" anchor="t" anchorCtr="0">
            <a:noAutofit/>
          </a:bodyPr>
          <a:lstStyle/>
          <a:p>
            <a:r>
              <a:rPr lang="en-US" sz="2200" dirty="0">
                <a:latin typeface="Tekton Pro BoldExt"/>
                <a:cs typeface="Tekton Pro BoldExt"/>
              </a:rPr>
              <a:t>“</a:t>
            </a:r>
            <a:r>
              <a:rPr lang="en" sz="2200" dirty="0">
                <a:latin typeface="Tekton Pro BoldExt"/>
                <a:cs typeface="Tekton Pro BoldExt"/>
              </a:rPr>
              <a:t>Detail</a:t>
            </a:r>
            <a:r>
              <a:rPr lang="en-US" sz="2200" dirty="0">
                <a:latin typeface="Tekton Pro BoldExt"/>
                <a:cs typeface="Tekton Pro BoldExt"/>
              </a:rPr>
              <a:t>”</a:t>
            </a:r>
            <a:r>
              <a:rPr lang="en" sz="2200" dirty="0">
                <a:latin typeface="Tekton Pro BoldExt"/>
                <a:cs typeface="Tekton Pro BoldExt"/>
              </a:rPr>
              <a:t>: Exact quotes from a source, paraphrase from a source will need to have an in</a:t>
            </a:r>
            <a:r>
              <a:rPr lang="en-US" sz="2200" dirty="0">
                <a:latin typeface="Tekton Pro BoldExt"/>
                <a:cs typeface="Tekton Pro BoldExt"/>
              </a:rPr>
              <a:t>-</a:t>
            </a:r>
            <a:r>
              <a:rPr lang="en" sz="2200" dirty="0">
                <a:latin typeface="Tekton Pro BoldExt"/>
                <a:cs typeface="Tekton Pro BoldExt"/>
              </a:rPr>
              <a:t>text citation</a:t>
            </a:r>
            <a:r>
              <a:rPr lang="en-US" sz="2200" dirty="0">
                <a:latin typeface="Tekton Pro BoldExt"/>
                <a:cs typeface="Tekton Pro BoldExt"/>
              </a:rPr>
              <a:t>.            	Example: </a:t>
            </a:r>
            <a:r>
              <a:rPr lang="en" sz="2200" dirty="0">
                <a:latin typeface="Tekton Pro BoldExt"/>
                <a:cs typeface="Tekton Pro BoldExt"/>
              </a:rPr>
              <a:t> </a:t>
            </a:r>
            <a:r>
              <a:rPr lang="en" sz="2200" dirty="0" smtClean="0">
                <a:latin typeface="Tekton Pro BoldExt"/>
                <a:cs typeface="Tekton Pro BoldExt"/>
              </a:rPr>
              <a:t>(</a:t>
            </a:r>
            <a:r>
              <a:rPr lang="en-US" sz="2200" dirty="0" smtClean="0">
                <a:latin typeface="Tekton Pro BoldExt"/>
                <a:cs typeface="Tekton Pro BoldExt"/>
              </a:rPr>
              <a:t>Rhodes</a:t>
            </a:r>
            <a:r>
              <a:rPr lang="en" sz="2200" dirty="0" smtClean="0">
                <a:latin typeface="Tekton Pro BoldExt"/>
                <a:cs typeface="Tekton Pro BoldExt"/>
              </a:rPr>
              <a:t>). </a:t>
            </a:r>
            <a:endParaRPr lang="en" sz="2200" dirty="0">
              <a:latin typeface="Tekton Pro BoldExt"/>
              <a:cs typeface="Tekton Pro BoldExt"/>
            </a:endParaRPr>
          </a:p>
          <a:p>
            <a:pPr marL="342900" indent="-342900" rtl="0">
              <a:spcBef>
                <a:spcPts val="0"/>
              </a:spcBef>
              <a:buFont typeface="Arial"/>
              <a:buChar char="•"/>
            </a:pPr>
            <a:r>
              <a:rPr lang="en" sz="2000" dirty="0" smtClean="0">
                <a:latin typeface="Tekton Pro BoldExt"/>
                <a:cs typeface="Tekton Pro BoldExt"/>
              </a:rPr>
              <a:t>Turned </a:t>
            </a:r>
            <a:r>
              <a:rPr lang="en" sz="2000" dirty="0">
                <a:latin typeface="Tekton Pro BoldExt"/>
                <a:cs typeface="Tekton Pro BoldExt"/>
              </a:rPr>
              <a:t>in a </a:t>
            </a:r>
            <a:r>
              <a:rPr lang="en-US" sz="2000" dirty="0" smtClean="0">
                <a:latin typeface="Tekton Pro BoldExt"/>
                <a:cs typeface="Tekton Pro BoldExt"/>
              </a:rPr>
              <a:t>W</a:t>
            </a:r>
            <a:r>
              <a:rPr lang="en" sz="2000" dirty="0" smtClean="0">
                <a:latin typeface="Tekton Pro BoldExt"/>
                <a:cs typeface="Tekton Pro BoldExt"/>
              </a:rPr>
              <a:t>ork</a:t>
            </a:r>
            <a:r>
              <a:rPr lang="en-US" sz="2000" dirty="0" smtClean="0">
                <a:latin typeface="Tekton Pro BoldExt"/>
                <a:cs typeface="Tekton Pro BoldExt"/>
              </a:rPr>
              <a:t>s</a:t>
            </a:r>
            <a:r>
              <a:rPr lang="en-US" sz="2000" dirty="0">
                <a:latin typeface="Tekton Pro BoldExt"/>
                <a:cs typeface="Tekton Pro BoldExt"/>
              </a:rPr>
              <a:t> </a:t>
            </a:r>
            <a:r>
              <a:rPr lang="en-US" sz="2000" dirty="0" smtClean="0">
                <a:latin typeface="Tekton Pro BoldExt"/>
                <a:cs typeface="Tekton Pro BoldExt"/>
              </a:rPr>
              <a:t>C</a:t>
            </a:r>
            <a:r>
              <a:rPr lang="en" sz="2000" dirty="0" smtClean="0">
                <a:latin typeface="Tekton Pro BoldExt"/>
                <a:cs typeface="Tekton Pro BoldExt"/>
              </a:rPr>
              <a:t>ited</a:t>
            </a:r>
            <a:r>
              <a:rPr lang="en-US" sz="2000" dirty="0" smtClean="0">
                <a:latin typeface="Tekton Pro BoldExt"/>
                <a:cs typeface="Tekton Pro BoldExt"/>
              </a:rPr>
              <a:t> page?</a:t>
            </a:r>
            <a:r>
              <a:rPr lang="en" sz="2000" dirty="0" smtClean="0">
                <a:latin typeface="Tekton Pro BoldExt"/>
                <a:cs typeface="Tekton Pro BoldExt"/>
              </a:rPr>
              <a:t> </a:t>
            </a:r>
            <a:r>
              <a:rPr lang="en" sz="2000" dirty="0">
                <a:latin typeface="Tekton Pro BoldExt"/>
                <a:cs typeface="Tekton Pro BoldExt"/>
              </a:rPr>
              <a:t>I have highlighted </a:t>
            </a:r>
            <a:r>
              <a:rPr lang="en-US" sz="2000" dirty="0" smtClean="0">
                <a:latin typeface="Tekton Pro BoldExt"/>
                <a:cs typeface="Tekton Pro BoldExt"/>
              </a:rPr>
              <a:t>              </a:t>
            </a:r>
            <a:r>
              <a:rPr lang="en" sz="2000" dirty="0" smtClean="0">
                <a:latin typeface="Tekton Pro BoldExt"/>
                <a:cs typeface="Tekton Pro BoldExt"/>
              </a:rPr>
              <a:t>what </a:t>
            </a:r>
            <a:r>
              <a:rPr lang="en" sz="2000" dirty="0">
                <a:latin typeface="Tekton Pro BoldExt"/>
                <a:cs typeface="Tekton Pro BoldExt"/>
              </a:rPr>
              <a:t>goes in your </a:t>
            </a:r>
            <a:r>
              <a:rPr lang="en" sz="2000" dirty="0" smtClean="0">
                <a:latin typeface="Tekton Pro BoldExt"/>
                <a:cs typeface="Tekton Pro BoldExt"/>
              </a:rPr>
              <a:t>in-text </a:t>
            </a:r>
            <a:r>
              <a:rPr lang="en" sz="2000" dirty="0">
                <a:latin typeface="Tekton Pro BoldExt"/>
                <a:cs typeface="Tekton Pro BoldExt"/>
              </a:rPr>
              <a:t>citation :)</a:t>
            </a:r>
          </a:p>
          <a:p>
            <a:pPr marL="342900" indent="-342900" rtl="0">
              <a:spcBef>
                <a:spcPts val="0"/>
              </a:spcBef>
              <a:buFont typeface="Arial"/>
              <a:buChar char="•"/>
            </a:pPr>
            <a:r>
              <a:rPr lang="en" sz="2000" dirty="0" smtClean="0">
                <a:latin typeface="Tekton Pro BoldExt"/>
                <a:cs typeface="Tekton Pro BoldExt"/>
              </a:rPr>
              <a:t>This </a:t>
            </a:r>
            <a:r>
              <a:rPr lang="en" sz="2000" dirty="0">
                <a:latin typeface="Tekton Pro BoldExt"/>
                <a:cs typeface="Tekton Pro BoldExt"/>
              </a:rPr>
              <a:t>should match to the work cited page. </a:t>
            </a:r>
            <a:endParaRPr lang="en-US" sz="2000" dirty="0" smtClean="0">
              <a:latin typeface="Tekton Pro BoldExt"/>
              <a:cs typeface="Tekton Pro BoldExt"/>
            </a:endParaRPr>
          </a:p>
          <a:p>
            <a:pPr marL="342900" indent="-342900" rtl="0">
              <a:spcBef>
                <a:spcPts val="0"/>
              </a:spcBef>
              <a:buFont typeface="Arial"/>
              <a:buChar char="•"/>
            </a:pPr>
            <a:r>
              <a:rPr lang="en" sz="2000" dirty="0" smtClean="0">
                <a:latin typeface="Tekton Pro BoldExt"/>
                <a:cs typeface="Tekton Pro BoldExt"/>
              </a:rPr>
              <a:t>For </a:t>
            </a:r>
            <a:r>
              <a:rPr lang="en" sz="2000" dirty="0">
                <a:latin typeface="Tekton Pro BoldExt"/>
                <a:cs typeface="Tekton Pro BoldExt"/>
              </a:rPr>
              <a:t>each </a:t>
            </a:r>
            <a:r>
              <a:rPr lang="en" sz="2000" dirty="0" smtClean="0">
                <a:latin typeface="Tekton Pro BoldExt"/>
                <a:cs typeface="Tekton Pro BoldExt"/>
              </a:rPr>
              <a:t>citation</a:t>
            </a:r>
            <a:r>
              <a:rPr lang="en-US" sz="2000" dirty="0" smtClean="0">
                <a:latin typeface="Tekton Pro BoldExt"/>
                <a:cs typeface="Tekton Pro BoldExt"/>
              </a:rPr>
              <a:t>,</a:t>
            </a:r>
            <a:r>
              <a:rPr lang="en" sz="2000" dirty="0" smtClean="0">
                <a:latin typeface="Tekton Pro BoldExt"/>
                <a:cs typeface="Tekton Pro BoldExt"/>
              </a:rPr>
              <a:t> </a:t>
            </a:r>
            <a:r>
              <a:rPr lang="en" sz="2000" dirty="0">
                <a:latin typeface="Tekton Pro BoldExt"/>
                <a:cs typeface="Tekton Pro BoldExt"/>
              </a:rPr>
              <a:t>you must have a work cited credit!</a:t>
            </a:r>
          </a:p>
          <a:p>
            <a:pPr rtl="0">
              <a:lnSpc>
                <a:spcPct val="50000"/>
              </a:lnSpc>
              <a:spcBef>
                <a:spcPts val="0"/>
              </a:spcBef>
              <a:buNone/>
            </a:pPr>
            <a:r>
              <a:rPr lang="en" sz="2000" b="1" dirty="0">
                <a:latin typeface="Tekton Pro BoldExt"/>
                <a:cs typeface="Tekton Pro BoldExt"/>
              </a:rPr>
              <a:t>Author’s last </a:t>
            </a:r>
            <a:r>
              <a:rPr lang="en" sz="2000" b="1" dirty="0" smtClean="0">
                <a:latin typeface="Tekton Pro BoldExt"/>
                <a:cs typeface="Tekton Pro BoldExt"/>
              </a:rPr>
              <a:t>Name</a:t>
            </a:r>
            <a:r>
              <a:rPr lang="en-US" sz="2000" b="1" dirty="0" smtClean="0">
                <a:latin typeface="Tekton Pro BoldExt"/>
                <a:cs typeface="Tekton Pro BoldExt"/>
              </a:rPr>
              <a:t> </a:t>
            </a:r>
            <a:r>
              <a:rPr lang="en" sz="2000" dirty="0" smtClean="0">
                <a:latin typeface="Tekton Pro BoldExt"/>
                <a:cs typeface="Tekton Pro BoldExt"/>
              </a:rPr>
              <a:t>     </a:t>
            </a:r>
            <a:r>
              <a:rPr lang="en-US" sz="2000" dirty="0" smtClean="0">
                <a:latin typeface="Tekton Pro BoldExt"/>
                <a:cs typeface="Tekton Pro BoldExt"/>
              </a:rPr>
              <a:t>    </a:t>
            </a:r>
            <a:r>
              <a:rPr lang="en" sz="2000" b="1" dirty="0" smtClean="0">
                <a:latin typeface="Tekton Pro BoldExt"/>
                <a:cs typeface="Tekton Pro BoldExt"/>
              </a:rPr>
              <a:t>Article Name</a:t>
            </a:r>
            <a:r>
              <a:rPr lang="en" sz="2000" dirty="0" smtClean="0">
                <a:latin typeface="Tekton Pro BoldExt"/>
                <a:cs typeface="Tekton Pro BoldExt"/>
              </a:rPr>
              <a:t>     </a:t>
            </a:r>
            <a:r>
              <a:rPr lang="en-US" sz="2000" dirty="0">
                <a:latin typeface="Tekton Pro BoldExt"/>
                <a:cs typeface="Tekton Pro BoldExt"/>
              </a:rPr>
              <a:t>	 </a:t>
            </a:r>
            <a:r>
              <a:rPr lang="en-US" sz="2000" dirty="0" smtClean="0">
                <a:latin typeface="Tekton Pro BoldExt"/>
                <a:cs typeface="Tekton Pro BoldExt"/>
              </a:rPr>
              <a:t>       	</a:t>
            </a:r>
            <a:r>
              <a:rPr lang="en" sz="2000" b="1" dirty="0" smtClean="0">
                <a:latin typeface="Tekton Pro BoldExt"/>
                <a:cs typeface="Tekton Pro BoldExt"/>
              </a:rPr>
              <a:t>Publisher</a:t>
            </a:r>
            <a:r>
              <a:rPr lang="en" sz="2000" dirty="0" smtClean="0">
                <a:latin typeface="Tekton Pro BoldExt"/>
                <a:cs typeface="Tekton Pro BoldExt"/>
              </a:rPr>
              <a:t> </a:t>
            </a:r>
            <a:endParaRPr lang="en-US" sz="2000" dirty="0" smtClean="0">
              <a:latin typeface="Tekton Pro BoldExt"/>
              <a:cs typeface="Tekton Pro BoldExt"/>
            </a:endParaRPr>
          </a:p>
          <a:p>
            <a:pPr rtl="0">
              <a:lnSpc>
                <a:spcPct val="50000"/>
              </a:lnSpc>
              <a:spcBef>
                <a:spcPts val="0"/>
              </a:spcBef>
              <a:buNone/>
            </a:pPr>
            <a:r>
              <a:rPr lang="en-US" sz="2000" dirty="0">
                <a:latin typeface="Tekton Pro BoldExt"/>
                <a:cs typeface="Tekton Pro BoldExt"/>
              </a:rPr>
              <a:t> </a:t>
            </a:r>
            <a:r>
              <a:rPr lang="en-US" sz="2000" dirty="0" smtClean="0">
                <a:latin typeface="Tekton Pro BoldExt"/>
                <a:cs typeface="Tekton Pro BoldExt"/>
              </a:rPr>
              <a:t>      </a:t>
            </a:r>
            <a:r>
              <a:rPr lang="en" sz="2000" dirty="0" smtClean="0">
                <a:latin typeface="Tekton Pro BoldExt"/>
                <a:cs typeface="Tekton Pro BoldExt"/>
              </a:rPr>
              <a:t>(</a:t>
            </a:r>
            <a:r>
              <a:rPr lang="en-US" sz="2000" dirty="0" smtClean="0">
                <a:latin typeface="Tekton Pro BoldExt"/>
                <a:cs typeface="Tekton Pro BoldExt"/>
              </a:rPr>
              <a:t>Rhodes</a:t>
            </a:r>
            <a:r>
              <a:rPr lang="en" sz="2000" dirty="0" smtClean="0">
                <a:latin typeface="Tekton Pro BoldExt"/>
                <a:cs typeface="Tekton Pro BoldExt"/>
              </a:rPr>
              <a:t>).</a:t>
            </a:r>
            <a:r>
              <a:rPr lang="en" sz="2000" dirty="0">
                <a:latin typeface="Tekton Pro BoldExt"/>
                <a:cs typeface="Tekton Pro BoldExt"/>
              </a:rPr>
              <a:t>		</a:t>
            </a:r>
            <a:r>
              <a:rPr lang="en-US" sz="2000" dirty="0" smtClean="0">
                <a:latin typeface="Tekton Pro BoldExt"/>
                <a:cs typeface="Tekton Pro BoldExt"/>
              </a:rPr>
              <a:t>   </a:t>
            </a:r>
            <a:r>
              <a:rPr lang="en" sz="2000" dirty="0" smtClean="0">
                <a:latin typeface="Tekton Pro BoldExt"/>
                <a:cs typeface="Tekton Pro BoldExt"/>
              </a:rPr>
              <a:t>(“</a:t>
            </a:r>
            <a:r>
              <a:rPr lang="en" sz="2000" dirty="0">
                <a:latin typeface="Tekton Pro BoldExt"/>
                <a:cs typeface="Tekton Pro BoldExt"/>
              </a:rPr>
              <a:t>English 3 Rocks”).              </a:t>
            </a:r>
            <a:r>
              <a:rPr lang="en-US" sz="2000" dirty="0" smtClean="0">
                <a:latin typeface="Tekton Pro BoldExt"/>
                <a:cs typeface="Tekton Pro BoldExt"/>
              </a:rPr>
              <a:t>   </a:t>
            </a:r>
            <a:r>
              <a:rPr lang="en" sz="2000" dirty="0" smtClean="0">
                <a:latin typeface="Tekton Pro BoldExt"/>
                <a:cs typeface="Tekton Pro BoldExt"/>
              </a:rPr>
              <a:t>(</a:t>
            </a:r>
            <a:r>
              <a:rPr lang="en" sz="2000" dirty="0">
                <a:latin typeface="Tekton Pro BoldExt"/>
                <a:cs typeface="Tekton Pro BoldExt"/>
              </a:rPr>
              <a:t>CNN).</a:t>
            </a:r>
          </a:p>
          <a:p>
            <a:pPr marL="1828800" lvl="0" indent="457200">
              <a:spcBef>
                <a:spcPts val="0"/>
              </a:spcBef>
              <a:buClr>
                <a:schemeClr val="dk2"/>
              </a:buClr>
              <a:buSzPct val="55000"/>
              <a:buFont typeface="Arial"/>
              <a:buNone/>
            </a:pPr>
            <a:r>
              <a:rPr lang="en" sz="2000" b="1" u="sng" dirty="0">
                <a:latin typeface="Tekton Pro BoldExt"/>
                <a:cs typeface="Tekton Pro BoldExt"/>
              </a:rPr>
              <a:t>NEVER FULL WEBSITE! </a:t>
            </a:r>
          </a:p>
        </p:txBody>
      </p:sp>
      <p:pic>
        <p:nvPicPr>
          <p:cNvPr id="107" name="Shape 107"/>
          <p:cNvPicPr preferRelativeResize="0"/>
          <p:nvPr/>
        </p:nvPicPr>
        <p:blipFill>
          <a:blip r:embed="rId3">
            <a:alphaModFix/>
          </a:blip>
          <a:stretch>
            <a:fillRect/>
          </a:stretch>
        </p:blipFill>
        <p:spPr>
          <a:xfrm>
            <a:off x="7211024" y="1385153"/>
            <a:ext cx="1819725" cy="1925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83125"/>
            <a:ext cx="8520599" cy="572699"/>
          </a:xfrm>
          <a:prstGeom prst="rect">
            <a:avLst/>
          </a:prstGeom>
        </p:spPr>
        <p:txBody>
          <a:bodyPr lIns="91425" tIns="91425" rIns="91425" bIns="91425" anchor="t" anchorCtr="0">
            <a:noAutofit/>
          </a:bodyPr>
          <a:lstStyle/>
          <a:p>
            <a:pPr>
              <a:spcBef>
                <a:spcPts val="0"/>
              </a:spcBef>
              <a:buNone/>
            </a:pPr>
            <a:r>
              <a:rPr lang="en">
                <a:latin typeface="Tekton Pro BoldExt"/>
                <a:cs typeface="Tekton Pro BoldExt"/>
              </a:rPr>
              <a:t>Elaboration!</a:t>
            </a:r>
          </a:p>
        </p:txBody>
      </p:sp>
      <p:sp>
        <p:nvSpPr>
          <p:cNvPr id="113" name="Shape 113"/>
          <p:cNvSpPr txBox="1">
            <a:spLocks noGrp="1"/>
          </p:cNvSpPr>
          <p:nvPr>
            <p:ph type="body" idx="1"/>
          </p:nvPr>
        </p:nvSpPr>
        <p:spPr>
          <a:xfrm>
            <a:off x="2402538" y="532070"/>
            <a:ext cx="6665624" cy="4410219"/>
          </a:xfrm>
          <a:prstGeom prst="rect">
            <a:avLst/>
          </a:prstGeom>
        </p:spPr>
        <p:txBody>
          <a:bodyPr lIns="91425" tIns="91425" rIns="91425" bIns="91425" anchor="t" anchorCtr="0">
            <a:noAutofit/>
          </a:bodyPr>
          <a:lstStyle/>
          <a:p>
            <a:pPr rtl="0">
              <a:spcBef>
                <a:spcPts val="0"/>
              </a:spcBef>
              <a:buNone/>
            </a:pPr>
            <a:r>
              <a:rPr lang="en" b="1" dirty="0">
                <a:solidFill>
                  <a:srgbClr val="01AFD1"/>
                </a:solidFill>
                <a:latin typeface="Tekton Pro BoldExt"/>
                <a:cs typeface="Tekton Pro BoldExt"/>
              </a:rPr>
              <a:t>Elaboration</a:t>
            </a:r>
            <a:r>
              <a:rPr lang="en" b="1" dirty="0">
                <a:latin typeface="Tekton Pro BoldExt"/>
                <a:cs typeface="Tekton Pro BoldExt"/>
              </a:rPr>
              <a:t> is your </a:t>
            </a:r>
            <a:r>
              <a:rPr lang="en-US" b="1" dirty="0" smtClean="0">
                <a:latin typeface="Tekton Pro BoldExt"/>
                <a:cs typeface="Tekton Pro BoldExt"/>
              </a:rPr>
              <a:t>chance </a:t>
            </a:r>
            <a:r>
              <a:rPr lang="en" b="1" dirty="0" smtClean="0">
                <a:latin typeface="Tekton Pro BoldExt"/>
                <a:cs typeface="Tekton Pro BoldExt"/>
              </a:rPr>
              <a:t>to </a:t>
            </a:r>
            <a:r>
              <a:rPr lang="en" b="1" dirty="0">
                <a:latin typeface="Tekton Pro BoldExt"/>
                <a:cs typeface="Tekton Pro BoldExt"/>
              </a:rPr>
              <a:t>tell the reader what your source proves, shows, or </a:t>
            </a:r>
            <a:r>
              <a:rPr lang="en" b="1" dirty="0" smtClean="0">
                <a:latin typeface="Tekton Pro BoldExt"/>
                <a:cs typeface="Tekton Pro BoldExt"/>
              </a:rPr>
              <a:t>how </a:t>
            </a:r>
            <a:r>
              <a:rPr lang="en" b="1" dirty="0">
                <a:latin typeface="Tekton Pro BoldExt"/>
                <a:cs typeface="Tekton Pro BoldExt"/>
              </a:rPr>
              <a:t>it relates to your thesis!</a:t>
            </a:r>
          </a:p>
          <a:p>
            <a:pPr rtl="0">
              <a:spcBef>
                <a:spcPts val="0"/>
              </a:spcBef>
              <a:buNone/>
            </a:pPr>
            <a:r>
              <a:rPr lang="en" b="1" dirty="0">
                <a:solidFill>
                  <a:srgbClr val="01AFD1"/>
                </a:solidFill>
                <a:latin typeface="Tekton Pro BoldExt"/>
                <a:cs typeface="Tekton Pro BoldExt"/>
              </a:rPr>
              <a:t>Detail</a:t>
            </a:r>
            <a:r>
              <a:rPr lang="en" dirty="0">
                <a:latin typeface="Tekton Pro BoldExt"/>
                <a:cs typeface="Tekton Pro BoldExt"/>
              </a:rPr>
              <a:t>: “</a:t>
            </a:r>
            <a:r>
              <a:rPr lang="en" dirty="0" smtClean="0">
                <a:latin typeface="Tekton Pro BoldExt"/>
                <a:cs typeface="Tekton Pro BoldExt"/>
              </a:rPr>
              <a:t>Mrs</a:t>
            </a:r>
            <a:r>
              <a:rPr lang="en" dirty="0">
                <a:latin typeface="Tekton Pro BoldExt"/>
                <a:cs typeface="Tekton Pro BoldExt"/>
              </a:rPr>
              <a:t>. </a:t>
            </a:r>
            <a:r>
              <a:rPr lang="en-US" dirty="0" smtClean="0">
                <a:latin typeface="Tekton Pro BoldExt"/>
                <a:cs typeface="Tekton Pro BoldExt"/>
              </a:rPr>
              <a:t>Rhodes</a:t>
            </a:r>
            <a:r>
              <a:rPr lang="en" dirty="0" smtClean="0">
                <a:latin typeface="Tekton Pro BoldExt"/>
                <a:cs typeface="Tekton Pro BoldExt"/>
              </a:rPr>
              <a:t>’ </a:t>
            </a:r>
            <a:r>
              <a:rPr lang="en" dirty="0">
                <a:latin typeface="Tekton Pro BoldExt"/>
                <a:cs typeface="Tekton Pro BoldExt"/>
              </a:rPr>
              <a:t>students </a:t>
            </a:r>
            <a:r>
              <a:rPr lang="en-US" dirty="0" smtClean="0">
                <a:latin typeface="Tekton Pro BoldExt"/>
                <a:cs typeface="Tekton Pro BoldExt"/>
              </a:rPr>
              <a:t>give higher ratings to English class than </a:t>
            </a:r>
            <a:r>
              <a:rPr lang="en" dirty="0" smtClean="0">
                <a:latin typeface="Tekton Pro BoldExt"/>
                <a:cs typeface="Tekton Pro BoldExt"/>
              </a:rPr>
              <a:t>other </a:t>
            </a:r>
            <a:r>
              <a:rPr lang="en" dirty="0">
                <a:latin typeface="Tekton Pro BoldExt"/>
                <a:cs typeface="Tekton Pro BoldExt"/>
              </a:rPr>
              <a:t>English III </a:t>
            </a:r>
            <a:r>
              <a:rPr lang="en" dirty="0" smtClean="0">
                <a:latin typeface="Tekton Pro BoldExt"/>
                <a:cs typeface="Tekton Pro BoldExt"/>
              </a:rPr>
              <a:t>students</a:t>
            </a:r>
            <a:r>
              <a:rPr lang="en-US" dirty="0" smtClean="0">
                <a:latin typeface="Tekton Pro BoldExt"/>
                <a:cs typeface="Tekton Pro BoldExt"/>
              </a:rPr>
              <a:t>,</a:t>
            </a:r>
            <a:r>
              <a:rPr lang="en" dirty="0" smtClean="0">
                <a:latin typeface="Tekton Pro BoldExt"/>
                <a:cs typeface="Tekton Pro BoldExt"/>
              </a:rPr>
              <a:t> </a:t>
            </a:r>
            <a:r>
              <a:rPr lang="en-US" dirty="0" smtClean="0">
                <a:latin typeface="Tekton Pro BoldExt"/>
                <a:cs typeface="Tekton Pro BoldExt"/>
              </a:rPr>
              <a:t>reporting having </a:t>
            </a:r>
            <a:r>
              <a:rPr lang="en" dirty="0" smtClean="0">
                <a:latin typeface="Tekton Pro BoldExt"/>
                <a:cs typeface="Tekton Pro BoldExt"/>
              </a:rPr>
              <a:t>5-10</a:t>
            </a:r>
            <a:r>
              <a:rPr lang="en" dirty="0">
                <a:latin typeface="Tekton Pro BoldExt"/>
                <a:cs typeface="Tekton Pro BoldExt"/>
              </a:rPr>
              <a:t>% </a:t>
            </a:r>
            <a:r>
              <a:rPr lang="en-US" dirty="0" smtClean="0">
                <a:latin typeface="Tekton Pro BoldExt"/>
                <a:cs typeface="Tekton Pro BoldExt"/>
              </a:rPr>
              <a:t>more fun each day” </a:t>
            </a:r>
            <a:r>
              <a:rPr lang="en" dirty="0" smtClean="0">
                <a:latin typeface="Tekton Pro BoldExt"/>
                <a:cs typeface="Tekton Pro BoldExt"/>
              </a:rPr>
              <a:t>(</a:t>
            </a:r>
            <a:r>
              <a:rPr lang="en-US" dirty="0" smtClean="0">
                <a:latin typeface="Tekton Pro BoldExt"/>
                <a:cs typeface="Tekton Pro BoldExt"/>
              </a:rPr>
              <a:t>“The Truth”</a:t>
            </a:r>
            <a:r>
              <a:rPr lang="en" dirty="0" smtClean="0">
                <a:latin typeface="Tekton Pro BoldExt"/>
                <a:cs typeface="Tekton Pro BoldExt"/>
              </a:rPr>
              <a:t>).</a:t>
            </a:r>
            <a:endParaRPr lang="en" dirty="0">
              <a:latin typeface="Tekton Pro BoldExt"/>
              <a:cs typeface="Tekton Pro BoldExt"/>
            </a:endParaRPr>
          </a:p>
          <a:p>
            <a:pPr marL="0" indent="0">
              <a:spcBef>
                <a:spcPts val="0"/>
              </a:spcBef>
              <a:buNone/>
            </a:pPr>
            <a:r>
              <a:rPr lang="en" b="1" dirty="0">
                <a:solidFill>
                  <a:srgbClr val="01AFD1"/>
                </a:solidFill>
                <a:latin typeface="Tekton Pro BoldExt"/>
                <a:cs typeface="Tekton Pro BoldExt"/>
              </a:rPr>
              <a:t>Elaboration</a:t>
            </a:r>
            <a:r>
              <a:rPr lang="en" b="1" dirty="0">
                <a:latin typeface="Tekton Pro BoldExt"/>
                <a:cs typeface="Tekton Pro BoldExt"/>
              </a:rPr>
              <a:t>:</a:t>
            </a:r>
            <a:r>
              <a:rPr lang="en" dirty="0">
                <a:latin typeface="Tekton Pro BoldExt"/>
                <a:cs typeface="Tekton Pro BoldExt"/>
              </a:rPr>
              <a:t> </a:t>
            </a:r>
            <a:r>
              <a:rPr lang="en-US" dirty="0">
                <a:latin typeface="Tekton Pro BoldExt"/>
                <a:cs typeface="Tekton Pro BoldExt"/>
              </a:rPr>
              <a:t>R</a:t>
            </a:r>
            <a:r>
              <a:rPr lang="en" dirty="0" smtClean="0">
                <a:latin typeface="Tekton Pro BoldExt"/>
                <a:cs typeface="Tekton Pro BoldExt"/>
              </a:rPr>
              <a:t>esearch </a:t>
            </a:r>
            <a:r>
              <a:rPr lang="en" dirty="0">
                <a:latin typeface="Tekton Pro BoldExt"/>
                <a:cs typeface="Tekton Pro BoldExt"/>
              </a:rPr>
              <a:t>from </a:t>
            </a:r>
            <a:r>
              <a:rPr lang="en-US" dirty="0" smtClean="0">
                <a:latin typeface="Tekton Pro BoldExt"/>
                <a:cs typeface="Tekton Pro BoldExt"/>
              </a:rPr>
              <a:t>“The Truth about English III” </a:t>
            </a:r>
            <a:r>
              <a:rPr lang="en" dirty="0" smtClean="0">
                <a:latin typeface="Tekton Pro BoldExt"/>
                <a:cs typeface="Tekton Pro BoldExt"/>
              </a:rPr>
              <a:t>proves </a:t>
            </a:r>
            <a:r>
              <a:rPr lang="en" dirty="0">
                <a:latin typeface="Tekton Pro BoldExt"/>
                <a:cs typeface="Tekton Pro BoldExt"/>
              </a:rPr>
              <a:t>that English III students </a:t>
            </a:r>
            <a:r>
              <a:rPr lang="en-US" dirty="0" smtClean="0">
                <a:latin typeface="Tekton Pro BoldExt"/>
                <a:cs typeface="Tekton Pro BoldExt"/>
              </a:rPr>
              <a:t>who have </a:t>
            </a:r>
            <a:r>
              <a:rPr lang="en-US" dirty="0" smtClean="0">
                <a:latin typeface="Tekton Pro BoldExt"/>
                <a:cs typeface="Tekton Pro BoldExt"/>
              </a:rPr>
              <a:t>Mrs</a:t>
            </a:r>
            <a:r>
              <a:rPr lang="en-US" dirty="0" smtClean="0">
                <a:latin typeface="Tekton Pro BoldExt"/>
                <a:cs typeface="Tekton Pro BoldExt"/>
              </a:rPr>
              <a:t>. </a:t>
            </a:r>
            <a:r>
              <a:rPr lang="en-US" dirty="0" smtClean="0">
                <a:latin typeface="Tekton Pro BoldExt"/>
                <a:cs typeface="Tekton Pro BoldExt"/>
              </a:rPr>
              <a:t>Rhodes </a:t>
            </a:r>
            <a:r>
              <a:rPr lang="en" dirty="0" smtClean="0">
                <a:latin typeface="Tekton Pro BoldExt"/>
                <a:cs typeface="Tekton Pro BoldExt"/>
              </a:rPr>
              <a:t>are </a:t>
            </a:r>
            <a:r>
              <a:rPr lang="en-US" dirty="0" smtClean="0">
                <a:latin typeface="Tekton Pro BoldExt"/>
                <a:cs typeface="Tekton Pro BoldExt"/>
              </a:rPr>
              <a:t>more likely to have a positive experience</a:t>
            </a:r>
            <a:r>
              <a:rPr lang="en" dirty="0" smtClean="0">
                <a:latin typeface="Tekton Pro BoldExt"/>
                <a:cs typeface="Tekton Pro BoldExt"/>
              </a:rPr>
              <a:t>. </a:t>
            </a:r>
            <a:r>
              <a:rPr lang="en" dirty="0">
                <a:latin typeface="Tekton Pro BoldExt"/>
                <a:cs typeface="Tekton Pro BoldExt"/>
              </a:rPr>
              <a:t>This further </a:t>
            </a:r>
            <a:r>
              <a:rPr lang="en-US" dirty="0" smtClean="0">
                <a:latin typeface="Tekton Pro BoldExt"/>
                <a:cs typeface="Tekton Pro BoldExt"/>
              </a:rPr>
              <a:t>indicates </a:t>
            </a:r>
            <a:r>
              <a:rPr lang="en" dirty="0" smtClean="0">
                <a:latin typeface="Tekton Pro BoldExt"/>
                <a:cs typeface="Tekton Pro BoldExt"/>
              </a:rPr>
              <a:t>that </a:t>
            </a:r>
            <a:r>
              <a:rPr lang="en-US" dirty="0" smtClean="0">
                <a:latin typeface="Tekton Pro BoldExt"/>
                <a:cs typeface="Tekton Pro BoldExt"/>
              </a:rPr>
              <a:t>having </a:t>
            </a:r>
            <a:r>
              <a:rPr lang="en" dirty="0" smtClean="0">
                <a:latin typeface="Tekton Pro BoldExt"/>
                <a:cs typeface="Tekton Pro BoldExt"/>
              </a:rPr>
              <a:t>English </a:t>
            </a:r>
            <a:r>
              <a:rPr lang="en-US" dirty="0" smtClean="0">
                <a:latin typeface="Tekton Pro BoldExt"/>
                <a:cs typeface="Tekton Pro BoldExt"/>
              </a:rPr>
              <a:t>every day will increase one’s level of happiness. </a:t>
            </a:r>
            <a:endParaRPr lang="en" dirty="0">
              <a:latin typeface="Tekton Pro BoldExt"/>
              <a:cs typeface="Tekton Pro BoldExt"/>
            </a:endParaRPr>
          </a:p>
        </p:txBody>
      </p:sp>
      <p:pic>
        <p:nvPicPr>
          <p:cNvPr id="2" name="Picture 1"/>
          <p:cNvPicPr>
            <a:picLocks noChangeAspect="1"/>
          </p:cNvPicPr>
          <p:nvPr/>
        </p:nvPicPr>
        <p:blipFill>
          <a:blip r:embed="rId3"/>
          <a:stretch>
            <a:fillRect/>
          </a:stretch>
        </p:blipFill>
        <p:spPr>
          <a:xfrm>
            <a:off x="152978" y="782825"/>
            <a:ext cx="2128219" cy="3795466"/>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Tekton Pro BoldExt"/>
                <a:cs typeface="Tekton Pro BoldExt"/>
              </a:rPr>
              <a:t>Now you try!</a:t>
            </a:r>
          </a:p>
        </p:txBody>
      </p:sp>
      <p:sp>
        <p:nvSpPr>
          <p:cNvPr id="120" name="Shape 120"/>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dirty="0">
                <a:latin typeface="Tekton Pro BoldExt"/>
                <a:cs typeface="Tekton Pro BoldExt"/>
              </a:rPr>
              <a:t>Please log on to Google Chrome books!</a:t>
            </a:r>
          </a:p>
          <a:p>
            <a:pPr marL="457200" lvl="0" indent="-381000" rtl="0">
              <a:spcBef>
                <a:spcPts val="0"/>
              </a:spcBef>
              <a:buSzPct val="100000"/>
              <a:buAutoNum type="arabicPeriod"/>
            </a:pPr>
            <a:r>
              <a:rPr lang="en" sz="2400" dirty="0">
                <a:latin typeface="Tekton Pro BoldExt"/>
                <a:cs typeface="Tekton Pro BoldExt"/>
              </a:rPr>
              <a:t>In Google </a:t>
            </a:r>
            <a:r>
              <a:rPr lang="en" sz="2400" dirty="0" smtClean="0">
                <a:latin typeface="Tekton Pro BoldExt"/>
                <a:cs typeface="Tekton Pro BoldExt"/>
              </a:rPr>
              <a:t>Chrome</a:t>
            </a:r>
            <a:r>
              <a:rPr lang="en-US" sz="2400" dirty="0" smtClean="0">
                <a:latin typeface="Tekton Pro BoldExt"/>
                <a:cs typeface="Tekton Pro BoldExt"/>
              </a:rPr>
              <a:t>,</a:t>
            </a:r>
            <a:r>
              <a:rPr lang="en" sz="2400" dirty="0" smtClean="0">
                <a:latin typeface="Tekton Pro BoldExt"/>
                <a:cs typeface="Tekton Pro BoldExt"/>
              </a:rPr>
              <a:t> </a:t>
            </a:r>
            <a:r>
              <a:rPr lang="en" sz="2400" dirty="0">
                <a:latin typeface="Tekton Pro BoldExt"/>
                <a:cs typeface="Tekton Pro BoldExt"/>
              </a:rPr>
              <a:t>go to </a:t>
            </a:r>
            <a:r>
              <a:rPr lang="en" sz="2400" dirty="0">
                <a:solidFill>
                  <a:srgbClr val="01AFD1"/>
                </a:solidFill>
                <a:latin typeface="Tekton Pro BoldExt"/>
                <a:cs typeface="Tekton Pro BoldExt"/>
              </a:rPr>
              <a:t>classroom.google.com</a:t>
            </a:r>
          </a:p>
          <a:p>
            <a:pPr marL="914400" lvl="1" indent="-381000" rtl="0">
              <a:spcBef>
                <a:spcPts val="0"/>
              </a:spcBef>
              <a:buSzPct val="100000"/>
              <a:buAutoNum type="alphaLcPeriod"/>
            </a:pPr>
            <a:r>
              <a:rPr lang="en" sz="2400" dirty="0">
                <a:latin typeface="Tekton Pro BoldExt"/>
                <a:cs typeface="Tekton Pro BoldExt"/>
              </a:rPr>
              <a:t>Class Code: </a:t>
            </a:r>
            <a:r>
              <a:rPr lang="en-US" sz="2400" b="1" dirty="0" smtClean="0">
                <a:latin typeface="Tekton Pro BoldExt"/>
                <a:cs typeface="Tekton Pro BoldExt"/>
              </a:rPr>
              <a:t>6nere9</a:t>
            </a:r>
            <a:endParaRPr lang="en" sz="2400" b="1" dirty="0">
              <a:latin typeface="Tekton Pro BoldExt"/>
              <a:cs typeface="Tekton Pro BoldExt"/>
            </a:endParaRPr>
          </a:p>
          <a:p>
            <a:pPr marL="0" indent="0" rtl="0">
              <a:spcBef>
                <a:spcPts val="0"/>
              </a:spcBef>
              <a:buNone/>
            </a:pPr>
            <a:r>
              <a:rPr lang="en" sz="2400" dirty="0">
                <a:latin typeface="Tekton Pro BoldExt"/>
                <a:cs typeface="Tekton Pro BoldExt"/>
              </a:rPr>
              <a:t>3. Click into the </a:t>
            </a:r>
            <a:r>
              <a:rPr lang="en" sz="2400" dirty="0" smtClean="0">
                <a:latin typeface="Tekton Pro BoldExt"/>
                <a:cs typeface="Tekton Pro BoldExt"/>
              </a:rPr>
              <a:t>Class</a:t>
            </a:r>
            <a:r>
              <a:rPr lang="en-US" sz="2400" dirty="0" smtClean="0">
                <a:latin typeface="Tekton Pro BoldExt"/>
                <a:cs typeface="Tekton Pro BoldExt"/>
              </a:rPr>
              <a:t>,</a:t>
            </a:r>
            <a:r>
              <a:rPr lang="en" sz="2400" dirty="0" smtClean="0">
                <a:latin typeface="Tekton Pro BoldExt"/>
                <a:cs typeface="Tekton Pro BoldExt"/>
              </a:rPr>
              <a:t> </a:t>
            </a:r>
            <a:r>
              <a:rPr lang="en" sz="2400" dirty="0">
                <a:latin typeface="Tekton Pro BoldExt"/>
                <a:cs typeface="Tekton Pro BoldExt"/>
              </a:rPr>
              <a:t>and </a:t>
            </a:r>
            <a:r>
              <a:rPr lang="en-US" sz="2400" dirty="0" smtClean="0">
                <a:latin typeface="Tekton Pro BoldExt"/>
                <a:cs typeface="Tekton Pro BoldExt"/>
              </a:rPr>
              <a:t>c</a:t>
            </a:r>
            <a:r>
              <a:rPr lang="en" sz="2400" dirty="0" smtClean="0">
                <a:latin typeface="Tekton Pro BoldExt"/>
                <a:cs typeface="Tekton Pro BoldExt"/>
              </a:rPr>
              <a:t>lick </a:t>
            </a:r>
            <a:r>
              <a:rPr lang="en" sz="2400" dirty="0">
                <a:latin typeface="Tekton Pro BoldExt"/>
                <a:cs typeface="Tekton Pro BoldExt"/>
              </a:rPr>
              <a:t>on the assignment Outline Template!</a:t>
            </a:r>
          </a:p>
          <a:p>
            <a:pPr marL="0" indent="0" rtl="0">
              <a:spcBef>
                <a:spcPts val="0"/>
              </a:spcBef>
              <a:buNone/>
            </a:pPr>
            <a:endParaRPr sz="2400" b="1" dirty="0">
              <a:latin typeface="Tekton Pro BoldExt"/>
              <a:cs typeface="Tekton Pro BoldExt"/>
            </a:endParaRPr>
          </a:p>
          <a:p>
            <a:pPr marL="0" lvl="0" indent="0" rtl="0">
              <a:spcBef>
                <a:spcPts val="0"/>
              </a:spcBef>
              <a:buNone/>
            </a:pPr>
            <a:endParaRPr sz="1400" dirty="0">
              <a:latin typeface="Tekton Pro BoldExt"/>
              <a:cs typeface="Tekton Pro BoldExt"/>
            </a:endParaRPr>
          </a:p>
          <a:p>
            <a:pPr>
              <a:spcBef>
                <a:spcPts val="0"/>
              </a:spcBef>
              <a:buNone/>
            </a:pPr>
            <a:r>
              <a:rPr lang="en" dirty="0">
                <a:latin typeface="Tekton Pro BoldExt"/>
                <a:cs typeface="Tekton Pro BoldExt"/>
              </a:rPr>
              <a:t>	</a:t>
            </a:r>
          </a:p>
        </p:txBody>
      </p:sp>
      <p:pic>
        <p:nvPicPr>
          <p:cNvPr id="3" name="Picture 2" desc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353" y="3672339"/>
            <a:ext cx="1981965" cy="1390272"/>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38896" y="64849"/>
            <a:ext cx="8520599" cy="572699"/>
          </a:xfrm>
          <a:prstGeom prst="rect">
            <a:avLst/>
          </a:prstGeom>
        </p:spPr>
        <p:txBody>
          <a:bodyPr lIns="91425" tIns="91425" rIns="91425" bIns="91425" anchor="t" anchorCtr="0">
            <a:noAutofit/>
          </a:bodyPr>
          <a:lstStyle/>
          <a:p>
            <a:pPr>
              <a:spcBef>
                <a:spcPts val="0"/>
              </a:spcBef>
              <a:buNone/>
            </a:pPr>
            <a:r>
              <a:rPr lang="en" dirty="0">
                <a:latin typeface="Tekton Pro BoldExt"/>
                <a:cs typeface="Tekton Pro BoldExt"/>
              </a:rPr>
              <a:t>Reminders!</a:t>
            </a:r>
          </a:p>
        </p:txBody>
      </p:sp>
      <p:sp>
        <p:nvSpPr>
          <p:cNvPr id="127" name="Shape 127"/>
          <p:cNvSpPr txBox="1">
            <a:spLocks noGrp="1"/>
          </p:cNvSpPr>
          <p:nvPr>
            <p:ph type="body" idx="1"/>
          </p:nvPr>
        </p:nvSpPr>
        <p:spPr>
          <a:xfrm>
            <a:off x="0" y="637548"/>
            <a:ext cx="4521947" cy="3334800"/>
          </a:xfrm>
          <a:prstGeom prst="rect">
            <a:avLst/>
          </a:prstGeom>
        </p:spPr>
        <p:txBody>
          <a:bodyPr lIns="91425" tIns="91425" rIns="91425" bIns="91425" anchor="t" anchorCtr="0">
            <a:noAutofit/>
          </a:bodyPr>
          <a:lstStyle/>
          <a:p>
            <a:pPr marL="457200" lvl="0" indent="-419100" rtl="0">
              <a:spcBef>
                <a:spcPts val="0"/>
              </a:spcBef>
              <a:buSzPct val="100000"/>
              <a:buAutoNum type="arabicPeriod"/>
            </a:pPr>
            <a:r>
              <a:rPr lang="en" sz="2400" dirty="0">
                <a:latin typeface="Tekton Pro BoldExt"/>
                <a:cs typeface="Tekton Pro BoldExt"/>
              </a:rPr>
              <a:t>Outlines </a:t>
            </a:r>
            <a:r>
              <a:rPr lang="en-US" sz="2400" dirty="0" smtClean="0">
                <a:solidFill>
                  <a:srgbClr val="01AFD1"/>
                </a:solidFill>
                <a:latin typeface="Tekton Pro BoldExt"/>
                <a:cs typeface="Tekton Pro BoldExt"/>
              </a:rPr>
              <a:t>MUST BE TYPED </a:t>
            </a:r>
            <a:r>
              <a:rPr lang="en" sz="2400" dirty="0" smtClean="0">
                <a:latin typeface="Tekton Pro BoldExt"/>
                <a:cs typeface="Tekton Pro BoldExt"/>
              </a:rPr>
              <a:t>are </a:t>
            </a:r>
            <a:r>
              <a:rPr lang="en" sz="2400" dirty="0">
                <a:latin typeface="Tekton Pro BoldExt"/>
                <a:cs typeface="Tekton Pro BoldExt"/>
              </a:rPr>
              <a:t>due </a:t>
            </a:r>
            <a:r>
              <a:rPr lang="en" sz="2400" dirty="0">
                <a:solidFill>
                  <a:srgbClr val="01AFD1"/>
                </a:solidFill>
                <a:latin typeface="Tekton Pro BoldExt"/>
                <a:cs typeface="Tekton Pro BoldExt"/>
              </a:rPr>
              <a:t>PRINTED </a:t>
            </a:r>
            <a:r>
              <a:rPr lang="en" sz="2400" dirty="0">
                <a:latin typeface="Tekton Pro BoldExt"/>
                <a:cs typeface="Tekton Pro BoldExt"/>
              </a:rPr>
              <a:t>on </a:t>
            </a:r>
            <a:r>
              <a:rPr lang="en" sz="2400" dirty="0" smtClean="0">
                <a:latin typeface="Tekton Pro BoldExt"/>
                <a:cs typeface="Tekton Pro BoldExt"/>
              </a:rPr>
              <a:t>Monday (I will </a:t>
            </a:r>
            <a:r>
              <a:rPr lang="en" sz="2400" dirty="0">
                <a:latin typeface="Tekton Pro BoldExt"/>
                <a:cs typeface="Tekton Pro BoldExt"/>
              </a:rPr>
              <a:t>not print this for you…. like at all</a:t>
            </a:r>
            <a:r>
              <a:rPr lang="en" sz="2400" dirty="0" smtClean="0">
                <a:latin typeface="Tekton Pro BoldExt"/>
                <a:cs typeface="Tekton Pro BoldExt"/>
              </a:rPr>
              <a:t>!!!)</a:t>
            </a:r>
            <a:endParaRPr lang="en" sz="2400" dirty="0">
              <a:latin typeface="Tekton Pro BoldExt"/>
              <a:cs typeface="Tekton Pro BoldExt"/>
            </a:endParaRPr>
          </a:p>
        </p:txBody>
      </p:sp>
      <p:sp>
        <p:nvSpPr>
          <p:cNvPr id="3" name="Text Placeholder 2"/>
          <p:cNvSpPr>
            <a:spLocks noGrp="1"/>
          </p:cNvSpPr>
          <p:nvPr>
            <p:ph type="body" idx="2"/>
          </p:nvPr>
        </p:nvSpPr>
        <p:spPr>
          <a:xfrm>
            <a:off x="4764628" y="637549"/>
            <a:ext cx="4067671" cy="3559214"/>
          </a:xfrm>
        </p:spPr>
        <p:txBody>
          <a:bodyPr/>
          <a:lstStyle/>
          <a:p>
            <a:pPr marL="342900" lvl="0" indent="-342900">
              <a:buFont typeface="+mj-lt"/>
              <a:buAutoNum type="arabicPeriod" startAt="2"/>
            </a:pPr>
            <a:r>
              <a:rPr lang="en-US" sz="2400" dirty="0" smtClean="0">
                <a:latin typeface="Tekton Pro BoldExt"/>
                <a:cs typeface="Tekton Pro BoldExt"/>
              </a:rPr>
              <a:t> </a:t>
            </a:r>
            <a:r>
              <a:rPr lang="en" sz="2400" dirty="0" smtClean="0">
                <a:latin typeface="Tekton Pro BoldExt"/>
                <a:cs typeface="Tekton Pro BoldExt"/>
              </a:rPr>
              <a:t>Unit </a:t>
            </a:r>
            <a:r>
              <a:rPr lang="en" sz="2400" dirty="0" smtClean="0">
                <a:latin typeface="Tekton Pro BoldExt"/>
                <a:cs typeface="Tekton Pro BoldExt"/>
              </a:rPr>
              <a:t>Quiz </a:t>
            </a:r>
            <a:r>
              <a:rPr lang="en" sz="2400" dirty="0" smtClean="0">
                <a:solidFill>
                  <a:srgbClr val="01AFD1"/>
                </a:solidFill>
                <a:latin typeface="Tekton Pro BoldExt"/>
                <a:cs typeface="Tekton Pro BoldExt"/>
              </a:rPr>
              <a:t>WEDNESDAY</a:t>
            </a:r>
            <a:r>
              <a:rPr lang="en" sz="2400" dirty="0" smtClean="0">
                <a:latin typeface="Tekton Pro BoldExt"/>
                <a:cs typeface="Tekton Pro BoldExt"/>
              </a:rPr>
              <a:t>!</a:t>
            </a:r>
            <a:r>
              <a:rPr lang="en-US" sz="2400" dirty="0" smtClean="0">
                <a:latin typeface="Tekton Pro BoldExt"/>
                <a:cs typeface="Tekton Pro BoldExt"/>
              </a:rPr>
              <a:t> </a:t>
            </a:r>
            <a:endParaRPr lang="en-US" dirty="0"/>
          </a:p>
        </p:txBody>
      </p:sp>
      <p:pic>
        <p:nvPicPr>
          <p:cNvPr id="128" name="Shape 128"/>
          <p:cNvPicPr preferRelativeResize="0"/>
          <p:nvPr/>
        </p:nvPicPr>
        <p:blipFill>
          <a:blip r:embed="rId3">
            <a:alphaModFix/>
          </a:blip>
          <a:stretch>
            <a:fillRect/>
          </a:stretch>
        </p:blipFill>
        <p:spPr>
          <a:xfrm>
            <a:off x="703774" y="3018811"/>
            <a:ext cx="2692482" cy="1655536"/>
          </a:xfrm>
          <a:prstGeom prst="rect">
            <a:avLst/>
          </a:prstGeom>
          <a:noFill/>
          <a:ln>
            <a:noFill/>
          </a:ln>
        </p:spPr>
      </p:pic>
      <p:pic>
        <p:nvPicPr>
          <p:cNvPr id="2" name="Picture 1"/>
          <p:cNvPicPr>
            <a:picLocks noChangeAspect="1"/>
          </p:cNvPicPr>
          <p:nvPr/>
        </p:nvPicPr>
        <p:blipFill>
          <a:blip r:embed="rId4"/>
          <a:stretch>
            <a:fillRect/>
          </a:stretch>
        </p:blipFill>
        <p:spPr>
          <a:xfrm>
            <a:off x="4984008" y="2073179"/>
            <a:ext cx="3848291" cy="2554303"/>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2550" y="0"/>
            <a:ext cx="8520599" cy="572699"/>
          </a:xfrm>
          <a:prstGeom prst="rect">
            <a:avLst/>
          </a:prstGeom>
        </p:spPr>
        <p:txBody>
          <a:bodyPr lIns="91425" tIns="91425" rIns="91425" bIns="91425" anchor="t" anchorCtr="0">
            <a:noAutofit/>
          </a:bodyPr>
          <a:lstStyle/>
          <a:p>
            <a:pPr lvl="0" rtl="0">
              <a:spcBef>
                <a:spcPts val="0"/>
              </a:spcBef>
              <a:buNone/>
            </a:pPr>
            <a:r>
              <a:rPr lang="en" dirty="0">
                <a:solidFill>
                  <a:srgbClr val="01AFD1"/>
                </a:solidFill>
                <a:latin typeface="Tekton Pro Bold"/>
                <a:cs typeface="Tekton Pro Bold"/>
              </a:rPr>
              <a:t>Lets practice with citations!</a:t>
            </a:r>
          </a:p>
        </p:txBody>
      </p:sp>
      <p:sp>
        <p:nvSpPr>
          <p:cNvPr id="76" name="Shape 76"/>
          <p:cNvSpPr txBox="1">
            <a:spLocks noGrp="1"/>
          </p:cNvSpPr>
          <p:nvPr>
            <p:ph type="body" idx="1"/>
          </p:nvPr>
        </p:nvSpPr>
        <p:spPr>
          <a:xfrm>
            <a:off x="44350" y="572700"/>
            <a:ext cx="8520599" cy="1929599"/>
          </a:xfrm>
          <a:prstGeom prst="rect">
            <a:avLst/>
          </a:prstGeom>
        </p:spPr>
        <p:txBody>
          <a:bodyPr lIns="91425" tIns="91425" rIns="91425" bIns="91425" anchor="t" anchorCtr="0">
            <a:noAutofit/>
          </a:bodyPr>
          <a:lstStyle/>
          <a:p>
            <a:pPr lvl="0" rtl="0">
              <a:lnSpc>
                <a:spcPct val="100000"/>
              </a:lnSpc>
              <a:spcBef>
                <a:spcPts val="0"/>
              </a:spcBef>
              <a:buNone/>
            </a:pPr>
            <a:r>
              <a:rPr lang="en" b="1" dirty="0"/>
              <a:t>Works Cited Page: What is wrong here?</a:t>
            </a:r>
          </a:p>
          <a:p>
            <a:pPr lvl="0" rtl="0">
              <a:lnSpc>
                <a:spcPct val="100000"/>
              </a:lnSpc>
              <a:spcBef>
                <a:spcPts val="0"/>
              </a:spcBef>
              <a:buNone/>
            </a:pPr>
            <a:r>
              <a:rPr lang="en" dirty="0">
                <a:highlight>
                  <a:srgbClr val="F3F3F3"/>
                </a:highlight>
                <a:latin typeface="Arial"/>
                <a:ea typeface="Arial"/>
                <a:cs typeface="Arial"/>
                <a:sym typeface="Arial"/>
              </a:rPr>
              <a:t>Melany Mcafee. "Chimps in Need after U.S. Organization Withdraws Care - CNN.com." </a:t>
            </a:r>
            <a:r>
              <a:rPr lang="en" i="1" dirty="0">
                <a:highlight>
                  <a:srgbClr val="F3F3F3"/>
                </a:highlight>
                <a:latin typeface="Arial"/>
                <a:ea typeface="Arial"/>
                <a:cs typeface="Arial"/>
                <a:sym typeface="Arial"/>
              </a:rPr>
              <a:t>CNN</a:t>
            </a:r>
            <a:r>
              <a:rPr lang="en" dirty="0">
                <a:highlight>
                  <a:srgbClr val="F3F3F3"/>
                </a:highlight>
                <a:latin typeface="Arial"/>
                <a:ea typeface="Arial"/>
                <a:cs typeface="Arial"/>
                <a:sym typeface="Arial"/>
              </a:rPr>
              <a:t>. Cable News Network, 11 Sept. 2015. Web. 13 Sept. 2015. </a:t>
            </a:r>
            <a:r>
              <a:rPr lang="en-US" dirty="0" smtClean="0">
                <a:highlight>
                  <a:srgbClr val="F3F3F3"/>
                </a:highlight>
                <a:latin typeface="Arial"/>
                <a:ea typeface="Arial"/>
                <a:cs typeface="Arial"/>
                <a:sym typeface="Arial"/>
              </a:rPr>
              <a:t>&lt;</a:t>
            </a:r>
            <a:r>
              <a:rPr lang="en" u="sng" dirty="0" smtClean="0">
                <a:solidFill>
                  <a:schemeClr val="hlink"/>
                </a:solidFill>
                <a:highlight>
                  <a:srgbClr val="F3F3F3"/>
                </a:highlight>
                <a:latin typeface="Arial"/>
                <a:ea typeface="Arial"/>
                <a:cs typeface="Arial"/>
                <a:sym typeface="Arial"/>
              </a:rPr>
              <a:t>http</a:t>
            </a:r>
            <a:r>
              <a:rPr lang="en" u="sng" dirty="0">
                <a:solidFill>
                  <a:schemeClr val="hlink"/>
                </a:solidFill>
                <a:highlight>
                  <a:srgbClr val="F3F3F3"/>
                </a:highlight>
                <a:latin typeface="Arial"/>
                <a:ea typeface="Arial"/>
                <a:cs typeface="Arial"/>
                <a:sym typeface="Arial"/>
              </a:rPr>
              <a:t>://www.cnn.com/2015/09/11/living/chimpanzee-liberia-new-york-blood-center-feat/index.html</a:t>
            </a:r>
            <a:r>
              <a:rPr lang="en" dirty="0">
                <a:highlight>
                  <a:srgbClr val="F3F3F3"/>
                </a:highlight>
                <a:latin typeface="Arial"/>
                <a:ea typeface="Arial"/>
                <a:cs typeface="Arial"/>
                <a:sym typeface="Arial"/>
              </a:rPr>
              <a:t>&gt;.</a:t>
            </a:r>
          </a:p>
          <a:p>
            <a:pPr lvl="0" rtl="0">
              <a:spcBef>
                <a:spcPts val="0"/>
              </a:spcBef>
              <a:buNone/>
            </a:pPr>
            <a:endParaRPr dirty="0">
              <a:highlight>
                <a:srgbClr val="F3F3F3"/>
              </a:highlight>
              <a:latin typeface="Arial"/>
              <a:ea typeface="Arial"/>
              <a:cs typeface="Arial"/>
              <a:sym typeface="Arial"/>
            </a:endParaRPr>
          </a:p>
          <a:p>
            <a:pPr lvl="0" rtl="0">
              <a:spcBef>
                <a:spcPts val="0"/>
              </a:spcBef>
              <a:buNone/>
            </a:pPr>
            <a:endParaRPr dirty="0">
              <a:highlight>
                <a:srgbClr val="F3F3F3"/>
              </a:highlight>
              <a:latin typeface="Arial"/>
              <a:ea typeface="Arial"/>
              <a:cs typeface="Arial"/>
              <a:sym typeface="Arial"/>
            </a:endParaRPr>
          </a:p>
          <a:p>
            <a:pPr lvl="0" rtl="0">
              <a:spcBef>
                <a:spcPts val="0"/>
              </a:spcBef>
              <a:buNone/>
            </a:pPr>
            <a:r>
              <a:rPr lang="en" b="1" dirty="0"/>
              <a:t>In Paper</a:t>
            </a:r>
            <a:r>
              <a:rPr lang="en" dirty="0"/>
              <a:t>:</a:t>
            </a:r>
            <a:r>
              <a:rPr lang="en" b="1" dirty="0"/>
              <a:t> How do I cite this correctly?</a:t>
            </a:r>
          </a:p>
          <a:p>
            <a:pPr lvl="0" rtl="0">
              <a:spcBef>
                <a:spcPts val="0"/>
              </a:spcBef>
              <a:buNone/>
            </a:pPr>
            <a:r>
              <a:rPr lang="en" dirty="0"/>
              <a:t> “This chimp needs help says Melany.”</a:t>
            </a:r>
          </a:p>
        </p:txBody>
      </p:sp>
      <p:pic>
        <p:nvPicPr>
          <p:cNvPr id="77" name="Shape 77"/>
          <p:cNvPicPr preferRelativeResize="0"/>
          <p:nvPr/>
        </p:nvPicPr>
        <p:blipFill>
          <a:blip r:embed="rId3">
            <a:alphaModFix/>
          </a:blip>
          <a:stretch>
            <a:fillRect/>
          </a:stretch>
        </p:blipFill>
        <p:spPr>
          <a:xfrm>
            <a:off x="6158952" y="3159583"/>
            <a:ext cx="2476500" cy="1847850"/>
          </a:xfrm>
          <a:prstGeom prst="rect">
            <a:avLst/>
          </a:prstGeom>
          <a:noFill/>
          <a:ln>
            <a:noFill/>
          </a:ln>
        </p:spPr>
      </p:pic>
      <p:sp>
        <p:nvSpPr>
          <p:cNvPr id="78" name="Shape 78"/>
          <p:cNvSpPr txBox="1"/>
          <p:nvPr/>
        </p:nvSpPr>
        <p:spPr>
          <a:xfrm>
            <a:off x="160375" y="4425000"/>
            <a:ext cx="6159300" cy="718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2"/>
              </a:buClr>
              <a:buSzPct val="61111"/>
              <a:buFont typeface="Arial"/>
              <a:buNone/>
            </a:pPr>
            <a:r>
              <a:rPr lang="en" sz="1800" dirty="0" smtClean="0">
                <a:solidFill>
                  <a:schemeClr val="dk2"/>
                </a:solidFill>
                <a:latin typeface="Playfair Display"/>
                <a:ea typeface="Playfair Display"/>
                <a:cs typeface="Playfair Display"/>
                <a:sym typeface="Playfair Display"/>
              </a:rPr>
              <a:t>“</a:t>
            </a:r>
            <a:r>
              <a:rPr lang="en" sz="1800" dirty="0">
                <a:solidFill>
                  <a:schemeClr val="dk2"/>
                </a:solidFill>
                <a:latin typeface="Playfair Display"/>
                <a:ea typeface="Playfair Display"/>
                <a:cs typeface="Playfair Display"/>
                <a:sym typeface="Playfair Display"/>
              </a:rPr>
              <a:t>This chimp needs help says Melany” (Mcafee).</a:t>
            </a:r>
          </a:p>
        </p:txBody>
      </p:sp>
      <p:sp>
        <p:nvSpPr>
          <p:cNvPr id="79" name="Shape 79"/>
          <p:cNvSpPr txBox="1"/>
          <p:nvPr/>
        </p:nvSpPr>
        <p:spPr>
          <a:xfrm>
            <a:off x="97050" y="2308775"/>
            <a:ext cx="8201399" cy="718500"/>
          </a:xfrm>
          <a:prstGeom prst="rect">
            <a:avLst/>
          </a:prstGeom>
          <a:noFill/>
          <a:ln>
            <a:noFill/>
          </a:ln>
        </p:spPr>
        <p:txBody>
          <a:bodyPr lIns="91425" tIns="91425" rIns="91425" bIns="91425" anchor="t" anchorCtr="0">
            <a:noAutofit/>
          </a:bodyPr>
          <a:lstStyle/>
          <a:p>
            <a:pPr marL="0" lvl="0" indent="0" rtl="0">
              <a:lnSpc>
                <a:spcPct val="100000"/>
              </a:lnSpc>
              <a:spcBef>
                <a:spcPts val="0"/>
              </a:spcBef>
              <a:spcAft>
                <a:spcPts val="1600"/>
              </a:spcAft>
              <a:buNone/>
            </a:pPr>
            <a:r>
              <a:rPr lang="en" sz="1600" dirty="0">
                <a:solidFill>
                  <a:schemeClr val="dk2"/>
                </a:solidFill>
                <a:highlight>
                  <a:srgbClr val="F3F3F3"/>
                </a:highlight>
              </a:rPr>
              <a:t>Mcafee,Melany. "Chimps in Need after U.S. Organization Withdraws </a:t>
            </a:r>
            <a:r>
              <a:rPr lang="en" sz="1600" dirty="0" smtClean="0">
                <a:solidFill>
                  <a:schemeClr val="dk2"/>
                </a:solidFill>
                <a:highlight>
                  <a:srgbClr val="F3F3F3"/>
                </a:highlight>
              </a:rPr>
              <a:t>Care."  </a:t>
            </a:r>
            <a:endParaRPr lang="en" sz="1600" dirty="0">
              <a:solidFill>
                <a:schemeClr val="dk2"/>
              </a:solidFill>
              <a:highlight>
                <a:srgbClr val="F3F3F3"/>
              </a:highlight>
            </a:endParaRPr>
          </a:p>
          <a:p>
            <a:pPr marL="0" lvl="0" indent="457200" rtl="0">
              <a:lnSpc>
                <a:spcPct val="100000"/>
              </a:lnSpc>
              <a:spcBef>
                <a:spcPts val="0"/>
              </a:spcBef>
              <a:spcAft>
                <a:spcPts val="1600"/>
              </a:spcAft>
              <a:buNone/>
            </a:pPr>
            <a:r>
              <a:rPr lang="en" sz="1600" i="1" dirty="0">
                <a:solidFill>
                  <a:schemeClr val="dk2"/>
                </a:solidFill>
                <a:highlight>
                  <a:srgbClr val="F3F3F3"/>
                </a:highlight>
              </a:rPr>
              <a:t>CNN</a:t>
            </a:r>
            <a:r>
              <a:rPr lang="en" sz="1600" dirty="0">
                <a:solidFill>
                  <a:schemeClr val="dk2"/>
                </a:solidFill>
                <a:highlight>
                  <a:srgbClr val="F3F3F3"/>
                </a:highlight>
              </a:rPr>
              <a:t>. Cable News Network, 11 Sept. 2015. Web. 13 Sept. 2015. </a:t>
            </a:r>
          </a:p>
          <a:p>
            <a:pPr lvl="0" rtl="0">
              <a:lnSpc>
                <a:spcPct val="115000"/>
              </a:lnSpc>
              <a:spcBef>
                <a:spcPts val="0"/>
              </a:spcBef>
              <a:spcAft>
                <a:spcPts val="1600"/>
              </a:spcAft>
              <a:buNone/>
            </a:pPr>
            <a:endParaRPr sz="1800" dirty="0">
              <a:solidFill>
                <a:schemeClr val="dk2"/>
              </a:solidFill>
              <a:highlight>
                <a:srgbClr val="F3F3F3"/>
              </a:highlight>
            </a:endParaRPr>
          </a:p>
          <a:p>
            <a:pPr lvl="0" rtl="0">
              <a:lnSpc>
                <a:spcPct val="115000"/>
              </a:lnSpc>
              <a:spcBef>
                <a:spcPts val="0"/>
              </a:spcBef>
              <a:spcAft>
                <a:spcPts val="1600"/>
              </a:spcAft>
              <a:buClr>
                <a:schemeClr val="dk2"/>
              </a:buClr>
              <a:buFont typeface="Arial"/>
              <a:buNone/>
            </a:pPr>
            <a:endParaRPr sz="1800" dirty="0">
              <a:solidFill>
                <a:schemeClr val="dk2"/>
              </a:solidFill>
              <a:highlight>
                <a:srgbClr val="F3F3F3"/>
              </a:highlight>
            </a:endParaRPr>
          </a:p>
        </p:txBody>
      </p:sp>
    </p:spTree>
    <p:extLst>
      <p:ext uri="{BB962C8B-B14F-4D97-AF65-F5344CB8AC3E}">
        <p14:creationId xmlns:p14="http://schemas.microsoft.com/office/powerpoint/2010/main" val="21711972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29900" y="60075"/>
            <a:ext cx="8520599" cy="572699"/>
          </a:xfrm>
          <a:prstGeom prst="rect">
            <a:avLst/>
          </a:prstGeom>
        </p:spPr>
        <p:txBody>
          <a:bodyPr lIns="91425" tIns="91425" rIns="91425" bIns="91425" anchor="t" anchorCtr="0">
            <a:noAutofit/>
          </a:bodyPr>
          <a:lstStyle/>
          <a:p>
            <a:pPr lvl="0">
              <a:spcBef>
                <a:spcPts val="0"/>
              </a:spcBef>
              <a:buNone/>
            </a:pPr>
            <a:r>
              <a:rPr lang="en" dirty="0">
                <a:solidFill>
                  <a:srgbClr val="01AFD1"/>
                </a:solidFill>
                <a:latin typeface="Tekton Pro Bold"/>
                <a:cs typeface="Tekton Pro Bold"/>
              </a:rPr>
              <a:t>Outlines Topic Sentences</a:t>
            </a:r>
          </a:p>
        </p:txBody>
      </p:sp>
      <p:sp>
        <p:nvSpPr>
          <p:cNvPr id="162" name="Shape 162"/>
          <p:cNvSpPr txBox="1">
            <a:spLocks noGrp="1"/>
          </p:cNvSpPr>
          <p:nvPr>
            <p:ph type="body" idx="1"/>
          </p:nvPr>
        </p:nvSpPr>
        <p:spPr>
          <a:xfrm>
            <a:off x="0" y="514800"/>
            <a:ext cx="9144000" cy="3334800"/>
          </a:xfrm>
          <a:prstGeom prst="rect">
            <a:avLst/>
          </a:prstGeom>
        </p:spPr>
        <p:txBody>
          <a:bodyPr lIns="91425" tIns="91425" rIns="91425" bIns="91425" anchor="t" anchorCtr="0">
            <a:noAutofit/>
          </a:bodyPr>
          <a:lstStyle/>
          <a:p>
            <a:pPr lvl="0" rtl="0">
              <a:lnSpc>
                <a:spcPct val="100000"/>
              </a:lnSpc>
              <a:spcBef>
                <a:spcPts val="0"/>
              </a:spcBef>
              <a:buNone/>
            </a:pPr>
            <a:r>
              <a:rPr lang="en" sz="2200" dirty="0">
                <a:latin typeface="Tekton Pro Bold"/>
                <a:cs typeface="Tekton Pro Bold"/>
              </a:rPr>
              <a:t>The topic sentence will set the tone for the rest of that paragraph!</a:t>
            </a:r>
          </a:p>
          <a:p>
            <a:pPr lvl="0" rtl="0">
              <a:lnSpc>
                <a:spcPct val="100000"/>
              </a:lnSpc>
              <a:spcBef>
                <a:spcPts val="0"/>
              </a:spcBef>
              <a:buNone/>
            </a:pPr>
            <a:r>
              <a:rPr lang="en" sz="2200" b="1" dirty="0">
                <a:latin typeface="Tekton Pro Bold"/>
                <a:cs typeface="Tekton Pro Bold"/>
              </a:rPr>
              <a:t>Topic Sentence</a:t>
            </a:r>
            <a:r>
              <a:rPr lang="en" sz="2200" dirty="0">
                <a:latin typeface="Tekton Pro Bold"/>
                <a:cs typeface="Tekton Pro Bold"/>
              </a:rPr>
              <a:t>: Body cameras provide an unbiased look at </a:t>
            </a:r>
            <a:r>
              <a:rPr lang="en-US" sz="2200" dirty="0" smtClean="0">
                <a:latin typeface="Tekton Pro Bold"/>
                <a:cs typeface="Tekton Pro Bold"/>
              </a:rPr>
              <a:t>p</a:t>
            </a:r>
            <a:r>
              <a:rPr lang="en" sz="2200" dirty="0" smtClean="0">
                <a:latin typeface="Tekton Pro Bold"/>
                <a:cs typeface="Tekton Pro Bold"/>
              </a:rPr>
              <a:t>olice </a:t>
            </a:r>
            <a:r>
              <a:rPr lang="en" sz="2200" dirty="0">
                <a:latin typeface="Tekton Pro Bold"/>
                <a:cs typeface="Tekton Pro Bold"/>
              </a:rPr>
              <a:t>actions and arrest. </a:t>
            </a:r>
          </a:p>
          <a:p>
            <a:pPr lvl="0" rtl="0">
              <a:lnSpc>
                <a:spcPct val="100000"/>
              </a:lnSpc>
              <a:spcBef>
                <a:spcPts val="0"/>
              </a:spcBef>
              <a:buNone/>
            </a:pPr>
            <a:r>
              <a:rPr lang="en" sz="2200" b="1" dirty="0">
                <a:latin typeface="Tekton Pro Bold"/>
                <a:cs typeface="Tekton Pro Bold"/>
              </a:rPr>
              <a:t>Detail</a:t>
            </a:r>
            <a:r>
              <a:rPr lang="en" sz="2200" dirty="0">
                <a:latin typeface="Tekton Pro Bold"/>
                <a:cs typeface="Tekton Pro Bold"/>
              </a:rPr>
              <a:t>: “85% of body camera cases are easily prosecuted are dismissed due to the unquestioning reliability of the cameras, making everyone more aware of their actions and words” (Nickell).</a:t>
            </a:r>
          </a:p>
          <a:p>
            <a:pPr lvl="0">
              <a:lnSpc>
                <a:spcPct val="100000"/>
              </a:lnSpc>
              <a:spcBef>
                <a:spcPts val="0"/>
              </a:spcBef>
              <a:buNone/>
            </a:pPr>
            <a:r>
              <a:rPr lang="en" sz="2200" b="1" dirty="0">
                <a:latin typeface="Tekton Pro Bold"/>
                <a:cs typeface="Tekton Pro Bold"/>
              </a:rPr>
              <a:t>Elaboration:</a:t>
            </a:r>
            <a:r>
              <a:rPr lang="en" sz="2200" dirty="0">
                <a:latin typeface="Tekton Pro Bold"/>
                <a:cs typeface="Tekton Pro Bold"/>
              </a:rPr>
              <a:t> This proves that due to police using body cameras, citizens and police officers are held more accountable in the situation.</a:t>
            </a:r>
          </a:p>
        </p:txBody>
      </p:sp>
      <p:pic>
        <p:nvPicPr>
          <p:cNvPr id="163" name="Shape 163"/>
          <p:cNvPicPr preferRelativeResize="0"/>
          <p:nvPr/>
        </p:nvPicPr>
        <p:blipFill>
          <a:blip r:embed="rId3">
            <a:alphaModFix/>
          </a:blip>
          <a:stretch>
            <a:fillRect/>
          </a:stretch>
        </p:blipFill>
        <p:spPr>
          <a:xfrm>
            <a:off x="6588581" y="3938953"/>
            <a:ext cx="2379649" cy="1169377"/>
          </a:xfrm>
          <a:prstGeom prst="rect">
            <a:avLst/>
          </a:prstGeom>
          <a:noFill/>
          <a:ln>
            <a:noFill/>
          </a:ln>
        </p:spPr>
      </p:pic>
    </p:spTree>
    <p:extLst>
      <p:ext uri="{BB962C8B-B14F-4D97-AF65-F5344CB8AC3E}">
        <p14:creationId xmlns:p14="http://schemas.microsoft.com/office/powerpoint/2010/main" val="907146345"/>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6450" y="-96225"/>
            <a:ext cx="8914200" cy="572699"/>
          </a:xfrm>
          <a:prstGeom prst="rect">
            <a:avLst/>
          </a:prstGeom>
        </p:spPr>
        <p:txBody>
          <a:bodyPr lIns="91425" tIns="91425" rIns="91425" bIns="91425" anchor="t" anchorCtr="0">
            <a:noAutofit/>
          </a:bodyPr>
          <a:lstStyle/>
          <a:p>
            <a:pPr lvl="0">
              <a:spcBef>
                <a:spcPts val="0"/>
              </a:spcBef>
              <a:buNone/>
            </a:pPr>
            <a:r>
              <a:rPr lang="en" sz="2400" dirty="0">
                <a:solidFill>
                  <a:srgbClr val="01AFD1"/>
                </a:solidFill>
                <a:latin typeface="Tekton Pro Bold"/>
                <a:cs typeface="Tekton Pro Bold"/>
              </a:rPr>
              <a:t>Lets practice topic sentences! Write a topic sentence for </a:t>
            </a:r>
            <a:r>
              <a:rPr lang="en" sz="2400" dirty="0" smtClean="0">
                <a:solidFill>
                  <a:srgbClr val="01AFD1"/>
                </a:solidFill>
                <a:latin typeface="Tekton Pro Bold"/>
                <a:cs typeface="Tekton Pro Bold"/>
              </a:rPr>
              <a:t>each</a:t>
            </a:r>
            <a:r>
              <a:rPr lang="en-US" sz="2400" dirty="0" smtClean="0">
                <a:solidFill>
                  <a:srgbClr val="01AFD1"/>
                </a:solidFill>
                <a:latin typeface="Tekton Pro Bold"/>
                <a:cs typeface="Tekton Pro Bold"/>
              </a:rPr>
              <a:t>.</a:t>
            </a:r>
            <a:endParaRPr lang="en" sz="2400" dirty="0">
              <a:solidFill>
                <a:srgbClr val="01AFD1"/>
              </a:solidFill>
              <a:latin typeface="Tekton Pro Bold"/>
              <a:cs typeface="Tekton Pro Bold"/>
            </a:endParaRPr>
          </a:p>
        </p:txBody>
      </p:sp>
      <p:sp>
        <p:nvSpPr>
          <p:cNvPr id="169" name="Shape 169"/>
          <p:cNvSpPr txBox="1">
            <a:spLocks noGrp="1"/>
          </p:cNvSpPr>
          <p:nvPr>
            <p:ph type="body" idx="1"/>
          </p:nvPr>
        </p:nvSpPr>
        <p:spPr>
          <a:xfrm>
            <a:off x="76450" y="226425"/>
            <a:ext cx="8818474" cy="3334800"/>
          </a:xfrm>
          <a:prstGeom prst="rect">
            <a:avLst/>
          </a:prstGeom>
        </p:spPr>
        <p:txBody>
          <a:bodyPr lIns="91425" tIns="91425" rIns="91425" bIns="91425" anchor="t" anchorCtr="0">
            <a:noAutofit/>
          </a:bodyPr>
          <a:lstStyle/>
          <a:p>
            <a:pPr lvl="0" rtl="0">
              <a:lnSpc>
                <a:spcPct val="100000"/>
              </a:lnSpc>
              <a:spcBef>
                <a:spcPts val="0"/>
              </a:spcBef>
              <a:buNone/>
            </a:pPr>
            <a:r>
              <a:rPr lang="en" b="1" dirty="0">
                <a:latin typeface="Tekton Pro Bold"/>
                <a:cs typeface="Tekton Pro Bold"/>
              </a:rPr>
              <a:t>Topic Sentence</a:t>
            </a:r>
            <a:r>
              <a:rPr lang="en" dirty="0">
                <a:latin typeface="Tekton Pro Bold"/>
                <a:cs typeface="Tekton Pro Bold"/>
              </a:rPr>
              <a:t>: </a:t>
            </a:r>
            <a:r>
              <a:rPr lang="en" dirty="0">
                <a:solidFill>
                  <a:srgbClr val="FF0000"/>
                </a:solidFill>
                <a:latin typeface="Tekton Pro Bold"/>
                <a:cs typeface="Tekton Pro Bold"/>
              </a:rPr>
              <a:t>???????</a:t>
            </a:r>
          </a:p>
          <a:p>
            <a:pPr lvl="0" rtl="0">
              <a:lnSpc>
                <a:spcPct val="100000"/>
              </a:lnSpc>
              <a:spcBef>
                <a:spcPts val="0"/>
              </a:spcBef>
              <a:buNone/>
            </a:pPr>
            <a:r>
              <a:rPr lang="en" b="1" dirty="0">
                <a:latin typeface="Tekton Pro Bold"/>
                <a:cs typeface="Tekton Pro Bold"/>
              </a:rPr>
              <a:t>Detail</a:t>
            </a:r>
            <a:r>
              <a:rPr lang="en" dirty="0">
                <a:latin typeface="Tekton Pro Bold"/>
                <a:cs typeface="Tekton Pro Bold"/>
              </a:rPr>
              <a:t>: “Many laboratories utilize animals for testing on products and medicines meant for consumer consumption and use” (Nickell 1).</a:t>
            </a:r>
          </a:p>
          <a:p>
            <a:pPr lvl="0" rtl="0">
              <a:lnSpc>
                <a:spcPct val="100000"/>
              </a:lnSpc>
              <a:spcBef>
                <a:spcPts val="0"/>
              </a:spcBef>
              <a:buNone/>
            </a:pPr>
            <a:r>
              <a:rPr lang="en" b="1" dirty="0">
                <a:latin typeface="Tekton Pro Bold"/>
                <a:cs typeface="Tekton Pro Bold"/>
              </a:rPr>
              <a:t>Elaboration</a:t>
            </a:r>
            <a:r>
              <a:rPr lang="en" dirty="0">
                <a:latin typeface="Tekton Pro Bold"/>
                <a:cs typeface="Tekton Pro Bold"/>
              </a:rPr>
              <a:t>:This means that many animals are subjected to products that are not safe for humans, many times experiencing bodily harm even death for a product like anti-wrinkle cream.</a:t>
            </a:r>
          </a:p>
          <a:p>
            <a:pPr lvl="0">
              <a:lnSpc>
                <a:spcPct val="100000"/>
              </a:lnSpc>
              <a:spcBef>
                <a:spcPts val="0"/>
              </a:spcBef>
              <a:buNone/>
            </a:pPr>
            <a:endParaRPr dirty="0">
              <a:latin typeface="Tekton Pro Bold"/>
              <a:cs typeface="Tekton Pro Bold"/>
            </a:endParaRPr>
          </a:p>
        </p:txBody>
      </p:sp>
      <p:sp>
        <p:nvSpPr>
          <p:cNvPr id="170" name="Shape 170"/>
          <p:cNvSpPr txBox="1"/>
          <p:nvPr/>
        </p:nvSpPr>
        <p:spPr>
          <a:xfrm>
            <a:off x="128325" y="2352550"/>
            <a:ext cx="8766599" cy="2502300"/>
          </a:xfrm>
          <a:prstGeom prst="rect">
            <a:avLst/>
          </a:prstGeom>
          <a:noFill/>
          <a:ln>
            <a:noFill/>
          </a:ln>
        </p:spPr>
        <p:txBody>
          <a:bodyPr lIns="91425" tIns="91425" rIns="91425" bIns="91425" anchor="t" anchorCtr="0">
            <a:noAutofit/>
          </a:bodyPr>
          <a:lstStyle/>
          <a:p>
            <a:pPr lvl="0" rtl="0">
              <a:spcBef>
                <a:spcPts val="0"/>
              </a:spcBef>
              <a:spcAft>
                <a:spcPts val="1600"/>
              </a:spcAft>
              <a:buClr>
                <a:schemeClr val="dk2"/>
              </a:buClr>
              <a:buSzPct val="61111"/>
              <a:buFont typeface="Arial"/>
              <a:buNone/>
            </a:pPr>
            <a:r>
              <a:rPr lang="en" sz="1800" b="1" dirty="0">
                <a:solidFill>
                  <a:schemeClr val="dk2"/>
                </a:solidFill>
                <a:latin typeface="Tekton Pro Bold"/>
                <a:ea typeface="Playfair Display"/>
                <a:cs typeface="Tekton Pro Bold"/>
                <a:sym typeface="Playfair Display"/>
              </a:rPr>
              <a:t>Topic Sentence</a:t>
            </a:r>
            <a:r>
              <a:rPr lang="en" sz="1800" dirty="0">
                <a:solidFill>
                  <a:schemeClr val="dk2"/>
                </a:solidFill>
                <a:latin typeface="Tekton Pro Bold"/>
                <a:ea typeface="Playfair Display"/>
                <a:cs typeface="Tekton Pro Bold"/>
                <a:sym typeface="Playfair Display"/>
              </a:rPr>
              <a:t>: </a:t>
            </a:r>
            <a:r>
              <a:rPr lang="en" sz="1800" dirty="0">
                <a:solidFill>
                  <a:srgbClr val="FF0000"/>
                </a:solidFill>
                <a:latin typeface="Tekton Pro Bold"/>
                <a:ea typeface="Playfair Display"/>
                <a:cs typeface="Tekton Pro Bold"/>
                <a:sym typeface="Playfair Display"/>
              </a:rPr>
              <a:t>??????</a:t>
            </a:r>
          </a:p>
          <a:p>
            <a:pPr lvl="0" rtl="0">
              <a:spcBef>
                <a:spcPts val="0"/>
              </a:spcBef>
              <a:spcAft>
                <a:spcPts val="1600"/>
              </a:spcAft>
              <a:buClr>
                <a:schemeClr val="dk2"/>
              </a:buClr>
              <a:buSzPct val="61111"/>
              <a:buFont typeface="Arial"/>
              <a:buNone/>
            </a:pPr>
            <a:r>
              <a:rPr lang="en" sz="1800" b="1" dirty="0">
                <a:solidFill>
                  <a:schemeClr val="dk2"/>
                </a:solidFill>
                <a:latin typeface="Tekton Pro Bold"/>
                <a:ea typeface="Playfair Display"/>
                <a:cs typeface="Tekton Pro Bold"/>
                <a:sym typeface="Playfair Display"/>
              </a:rPr>
              <a:t>Detail</a:t>
            </a:r>
            <a:r>
              <a:rPr lang="en" sz="1800" dirty="0">
                <a:solidFill>
                  <a:schemeClr val="dk2"/>
                </a:solidFill>
                <a:latin typeface="Tekton Pro Bold"/>
                <a:ea typeface="Playfair Display"/>
                <a:cs typeface="Tekton Pro Bold"/>
                <a:sym typeface="Playfair Display"/>
              </a:rPr>
              <a:t>: “Most college athletes reported spending over 8 hours a day to training and practice for their respected sport while still working to maintain course loads, and work hours to support their financial needs” (Nickell).</a:t>
            </a:r>
          </a:p>
          <a:p>
            <a:pPr lvl="0" rtl="0">
              <a:spcBef>
                <a:spcPts val="0"/>
              </a:spcBef>
              <a:spcAft>
                <a:spcPts val="1600"/>
              </a:spcAft>
              <a:buClr>
                <a:schemeClr val="dk2"/>
              </a:buClr>
              <a:buSzPct val="61111"/>
              <a:buFont typeface="Arial"/>
              <a:buNone/>
            </a:pPr>
            <a:r>
              <a:rPr lang="en" sz="1800" b="1" dirty="0">
                <a:solidFill>
                  <a:schemeClr val="dk2"/>
                </a:solidFill>
                <a:latin typeface="Tekton Pro Bold"/>
                <a:ea typeface="Playfair Display"/>
                <a:cs typeface="Tekton Pro Bold"/>
                <a:sym typeface="Playfair Display"/>
              </a:rPr>
              <a:t>Elaboration</a:t>
            </a:r>
            <a:r>
              <a:rPr lang="en" sz="1800" dirty="0">
                <a:solidFill>
                  <a:schemeClr val="dk2"/>
                </a:solidFill>
                <a:latin typeface="Tekton Pro Bold"/>
                <a:ea typeface="Playfair Display"/>
                <a:cs typeface="Tekton Pro Bold"/>
                <a:sym typeface="Playfair Display"/>
              </a:rPr>
              <a:t>: Many college athletes must work to maintain a GPA and work extracurricular positions to cover cost outside their scholarship funds, while working to provide their time, body, and mind to their sports which is more stressful than the normal college students schedule. </a:t>
            </a:r>
          </a:p>
          <a:p>
            <a:pPr lvl="0">
              <a:spcBef>
                <a:spcPts val="0"/>
              </a:spcBef>
              <a:buNone/>
            </a:pPr>
            <a:endParaRPr dirty="0">
              <a:latin typeface="Tekton Pro Bold"/>
              <a:cs typeface="Tekton Pro Bold"/>
            </a:endParaRPr>
          </a:p>
        </p:txBody>
      </p:sp>
    </p:spTree>
    <p:extLst>
      <p:ext uri="{BB962C8B-B14F-4D97-AF65-F5344CB8AC3E}">
        <p14:creationId xmlns:p14="http://schemas.microsoft.com/office/powerpoint/2010/main" val="42681868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19104" y="193636"/>
            <a:ext cx="8520599" cy="572699"/>
          </a:xfrm>
          <a:prstGeom prst="rect">
            <a:avLst/>
          </a:prstGeom>
        </p:spPr>
        <p:txBody>
          <a:bodyPr lIns="91425" tIns="91425" rIns="91425" bIns="91425" anchor="t" anchorCtr="0">
            <a:noAutofit/>
          </a:bodyPr>
          <a:lstStyle/>
          <a:p>
            <a:pPr lvl="0" rtl="0">
              <a:spcBef>
                <a:spcPts val="0"/>
              </a:spcBef>
              <a:buNone/>
            </a:pPr>
            <a:r>
              <a:rPr lang="en" dirty="0">
                <a:solidFill>
                  <a:srgbClr val="01AFD1"/>
                </a:solidFill>
                <a:latin typeface="Tekton Pro Bold"/>
                <a:cs typeface="Tekton Pro Bold"/>
              </a:rPr>
              <a:t>Now you try!</a:t>
            </a:r>
          </a:p>
        </p:txBody>
      </p:sp>
      <p:sp>
        <p:nvSpPr>
          <p:cNvPr id="176" name="Shape 176"/>
          <p:cNvSpPr txBox="1">
            <a:spLocks noGrp="1"/>
          </p:cNvSpPr>
          <p:nvPr>
            <p:ph type="body" idx="1"/>
          </p:nvPr>
        </p:nvSpPr>
        <p:spPr>
          <a:xfrm>
            <a:off x="0" y="866925"/>
            <a:ext cx="7995616" cy="33348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dirty="0">
                <a:latin typeface="Tekton Pro Bold"/>
                <a:cs typeface="Tekton Pro Bold"/>
              </a:rPr>
              <a:t>Please log on to Google Chrome books!</a:t>
            </a:r>
          </a:p>
          <a:p>
            <a:pPr marL="457200" lvl="0" indent="-381000" rtl="0">
              <a:spcBef>
                <a:spcPts val="0"/>
              </a:spcBef>
              <a:buSzPct val="100000"/>
              <a:buAutoNum type="arabicPeriod"/>
            </a:pPr>
            <a:r>
              <a:rPr lang="en" sz="2400" dirty="0">
                <a:latin typeface="Tekton Pro Bold"/>
                <a:cs typeface="Tekton Pro Bold"/>
              </a:rPr>
              <a:t>In Google Chrome Drive you should see your outline from yesterday! If not log back into classroom!</a:t>
            </a:r>
          </a:p>
          <a:p>
            <a:pPr marL="457200" lvl="0" indent="-381000" rtl="0">
              <a:spcBef>
                <a:spcPts val="0"/>
              </a:spcBef>
              <a:buSzPct val="100000"/>
              <a:buAutoNum type="arabicPeriod"/>
            </a:pPr>
            <a:r>
              <a:rPr lang="en" sz="2400" b="1" u="sng" dirty="0">
                <a:latin typeface="Tekton Pro Bold"/>
                <a:cs typeface="Tekton Pro Bold"/>
              </a:rPr>
              <a:t>Outlines are due Monday!!</a:t>
            </a:r>
          </a:p>
          <a:p>
            <a:pPr marL="0" lvl="0" indent="0" rtl="0">
              <a:spcBef>
                <a:spcPts val="0"/>
              </a:spcBef>
              <a:buNone/>
            </a:pPr>
            <a:endParaRPr sz="1400" dirty="0">
              <a:latin typeface="Tekton Pro Bold"/>
              <a:cs typeface="Tekton Pro Bold"/>
            </a:endParaRPr>
          </a:p>
          <a:p>
            <a:pPr lvl="0" rtl="0">
              <a:spcBef>
                <a:spcPts val="0"/>
              </a:spcBef>
              <a:buNone/>
            </a:pPr>
            <a:r>
              <a:rPr lang="en" dirty="0">
                <a:latin typeface="Tekton Pro Bold"/>
                <a:cs typeface="Tekton Pro Bold"/>
              </a:rPr>
              <a:t>	</a:t>
            </a:r>
          </a:p>
        </p:txBody>
      </p:sp>
      <p:pic>
        <p:nvPicPr>
          <p:cNvPr id="177" name="Shape 177"/>
          <p:cNvPicPr preferRelativeResize="0"/>
          <p:nvPr/>
        </p:nvPicPr>
        <p:blipFill>
          <a:blip r:embed="rId3">
            <a:alphaModFix/>
          </a:blip>
          <a:stretch>
            <a:fillRect/>
          </a:stretch>
        </p:blipFill>
        <p:spPr>
          <a:xfrm>
            <a:off x="6261453" y="2428477"/>
            <a:ext cx="2669424" cy="2609175"/>
          </a:xfrm>
          <a:prstGeom prst="rect">
            <a:avLst/>
          </a:prstGeom>
          <a:noFill/>
          <a:ln>
            <a:noFill/>
          </a:ln>
        </p:spPr>
      </p:pic>
    </p:spTree>
    <p:extLst>
      <p:ext uri="{BB962C8B-B14F-4D97-AF65-F5344CB8AC3E}">
        <p14:creationId xmlns:p14="http://schemas.microsoft.com/office/powerpoint/2010/main" val="937051531"/>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27336"/>
            <a:ext cx="8520599" cy="572699"/>
          </a:xfrm>
          <a:prstGeom prst="rect">
            <a:avLst/>
          </a:prstGeom>
        </p:spPr>
        <p:txBody>
          <a:bodyPr lIns="91425" tIns="91425" rIns="91425" bIns="91425" anchor="t" anchorCtr="0">
            <a:noAutofit/>
          </a:bodyPr>
          <a:lstStyle/>
          <a:p>
            <a:pPr lvl="0" rtl="0">
              <a:spcBef>
                <a:spcPts val="0"/>
              </a:spcBef>
              <a:buNone/>
            </a:pPr>
            <a:r>
              <a:rPr lang="en" dirty="0">
                <a:solidFill>
                  <a:srgbClr val="01AFD1"/>
                </a:solidFill>
                <a:latin typeface="Tekton Pro Bold"/>
                <a:cs typeface="Tekton Pro Bold"/>
              </a:rPr>
              <a:t>Reminders!</a:t>
            </a:r>
          </a:p>
        </p:txBody>
      </p:sp>
      <p:sp>
        <p:nvSpPr>
          <p:cNvPr id="183" name="Shape 183"/>
          <p:cNvSpPr txBox="1">
            <a:spLocks noGrp="1"/>
          </p:cNvSpPr>
          <p:nvPr>
            <p:ph type="body" idx="1"/>
          </p:nvPr>
        </p:nvSpPr>
        <p:spPr>
          <a:xfrm>
            <a:off x="131078" y="556583"/>
            <a:ext cx="8520599" cy="3334800"/>
          </a:xfrm>
          <a:prstGeom prst="rect">
            <a:avLst/>
          </a:prstGeom>
        </p:spPr>
        <p:txBody>
          <a:bodyPr lIns="91425" tIns="91425" rIns="91425" bIns="91425" anchor="t" anchorCtr="0">
            <a:noAutofit/>
          </a:bodyPr>
          <a:lstStyle/>
          <a:p>
            <a:pPr marL="457200" lvl="0" indent="-419100">
              <a:buAutoNum type="arabicPeriod"/>
            </a:pPr>
            <a:r>
              <a:rPr lang="en" sz="3000" dirty="0">
                <a:latin typeface="Tekton Pro Bold"/>
                <a:cs typeface="Tekton Pro Bold"/>
              </a:rPr>
              <a:t>PRINTED </a:t>
            </a:r>
            <a:r>
              <a:rPr lang="en" sz="3000" dirty="0" smtClean="0">
                <a:latin typeface="Tekton Pro Bold"/>
                <a:cs typeface="Tekton Pro Bold"/>
              </a:rPr>
              <a:t>outlines </a:t>
            </a:r>
            <a:r>
              <a:rPr lang="en" sz="3000" dirty="0">
                <a:latin typeface="Tekton Pro Bold"/>
                <a:cs typeface="Tekton Pro Bold"/>
              </a:rPr>
              <a:t>are due </a:t>
            </a:r>
            <a:r>
              <a:rPr lang="en" sz="3000" dirty="0" smtClean="0">
                <a:latin typeface="Tekton Pro Bold"/>
                <a:cs typeface="Tekton Pro Bold"/>
              </a:rPr>
              <a:t>Monday(I </a:t>
            </a:r>
            <a:r>
              <a:rPr lang="en" sz="3000" dirty="0">
                <a:latin typeface="Tekton Pro Bold"/>
                <a:cs typeface="Tekton Pro Bold"/>
              </a:rPr>
              <a:t>really will not print this for you…. like at all</a:t>
            </a:r>
            <a:r>
              <a:rPr lang="en" sz="3000" dirty="0" smtClean="0">
                <a:latin typeface="Tekton Pro Bold"/>
                <a:cs typeface="Tekton Pro Bold"/>
              </a:rPr>
              <a:t>!!!)</a:t>
            </a:r>
          </a:p>
          <a:p>
            <a:pPr marL="457200" lvl="0" indent="-419100">
              <a:buAutoNum type="arabicPeriod"/>
            </a:pPr>
            <a:r>
              <a:rPr lang="en" sz="3000" dirty="0" smtClean="0">
                <a:latin typeface="Tekton Pro Bold"/>
                <a:cs typeface="Tekton Pro Bold"/>
              </a:rPr>
              <a:t>Include an updated Works Cited page that has only what you have used on your outline. </a:t>
            </a:r>
            <a:endParaRPr lang="en" sz="3000" dirty="0">
              <a:latin typeface="Tekton Pro Bold"/>
              <a:cs typeface="Tekton Pro Bold"/>
            </a:endParaRPr>
          </a:p>
          <a:p>
            <a:pPr marL="457200" lvl="0" indent="-419100" rtl="0">
              <a:spcBef>
                <a:spcPts val="0"/>
              </a:spcBef>
              <a:buSzPct val="100000"/>
              <a:buAutoNum type="arabicPeriod"/>
            </a:pPr>
            <a:r>
              <a:rPr lang="en" sz="3000" dirty="0">
                <a:latin typeface="Tekton Pro Bold"/>
                <a:cs typeface="Tekton Pro Bold"/>
              </a:rPr>
              <a:t>You need </a:t>
            </a:r>
            <a:r>
              <a:rPr lang="en" sz="3000" i="1" dirty="0">
                <a:latin typeface="Tekton Pro Bold"/>
                <a:cs typeface="Tekton Pro Bold"/>
              </a:rPr>
              <a:t>The Scarlet Letter</a:t>
            </a:r>
            <a:r>
              <a:rPr lang="en" sz="3000" dirty="0">
                <a:latin typeface="Tekton Pro Bold"/>
                <a:cs typeface="Tekton Pro Bold"/>
              </a:rPr>
              <a:t> books </a:t>
            </a:r>
            <a:r>
              <a:rPr lang="en-US" sz="3000" dirty="0" smtClean="0">
                <a:latin typeface="Tekton Pro Bold"/>
                <a:cs typeface="Tekton Pro Bold"/>
              </a:rPr>
              <a:t>for</a:t>
            </a:r>
            <a:r>
              <a:rPr lang="en" sz="3000" dirty="0" smtClean="0">
                <a:latin typeface="Tekton Pro Bold"/>
                <a:cs typeface="Tekton Pro Bold"/>
              </a:rPr>
              <a:t> Monday</a:t>
            </a:r>
            <a:r>
              <a:rPr lang="en-US" sz="3000" dirty="0" smtClean="0">
                <a:latin typeface="Tekton Pro Bold"/>
                <a:cs typeface="Tekton Pro Bold"/>
              </a:rPr>
              <a:t>.</a:t>
            </a:r>
            <a:endParaRPr lang="en" sz="3000" dirty="0">
              <a:latin typeface="Tekton Pro Bold"/>
              <a:cs typeface="Tekton Pro Bold"/>
            </a:endParaRPr>
          </a:p>
          <a:p>
            <a:pPr marL="457200" lvl="0" indent="-419100" rtl="0">
              <a:spcBef>
                <a:spcPts val="0"/>
              </a:spcBef>
              <a:buSzPct val="100000"/>
              <a:buAutoNum type="arabicPeriod"/>
            </a:pPr>
            <a:r>
              <a:rPr lang="en" sz="3000" dirty="0">
                <a:latin typeface="Tekton Pro Bold"/>
                <a:cs typeface="Tekton Pro Bold"/>
              </a:rPr>
              <a:t>Vocab 2 NEXT WEEK!</a:t>
            </a:r>
          </a:p>
        </p:txBody>
      </p:sp>
      <p:pic>
        <p:nvPicPr>
          <p:cNvPr id="184" name="Shape 184"/>
          <p:cNvPicPr preferRelativeResize="0"/>
          <p:nvPr/>
        </p:nvPicPr>
        <p:blipFill>
          <a:blip r:embed="rId3">
            <a:alphaModFix/>
          </a:blip>
          <a:stretch>
            <a:fillRect/>
          </a:stretch>
        </p:blipFill>
        <p:spPr>
          <a:xfrm>
            <a:off x="5190627" y="3739754"/>
            <a:ext cx="3461050" cy="1203708"/>
          </a:xfrm>
          <a:prstGeom prst="rect">
            <a:avLst/>
          </a:prstGeom>
          <a:noFill/>
          <a:ln>
            <a:noFill/>
          </a:ln>
        </p:spPr>
      </p:pic>
    </p:spTree>
    <p:extLst>
      <p:ext uri="{BB962C8B-B14F-4D97-AF65-F5344CB8AC3E}">
        <p14:creationId xmlns:p14="http://schemas.microsoft.com/office/powerpoint/2010/main" val="2799035963"/>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a:spcBef>
                <a:spcPts val="0"/>
              </a:spcBef>
              <a:buNone/>
            </a:pPr>
            <a:r>
              <a:rPr lang="en" sz="5500" dirty="0">
                <a:latin typeface="Tekton Pro BoldExt"/>
                <a:cs typeface="Tekton Pro BoldExt"/>
              </a:rPr>
              <a:t>Warm Up: Vocab Unit 2 Choosing Right Word</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0" name="Shape 70"/>
          <p:cNvPicPr preferRelativeResize="0"/>
          <p:nvPr/>
        </p:nvPicPr>
        <p:blipFill>
          <a:blip r:embed="rId3">
            <a:alphaModFix/>
          </a:blip>
          <a:stretch>
            <a:fillRect/>
          </a:stretch>
        </p:blipFill>
        <p:spPr>
          <a:xfrm>
            <a:off x="6388886" y="3812709"/>
            <a:ext cx="2490549" cy="1070275"/>
          </a:xfrm>
          <a:prstGeom prst="rect">
            <a:avLst/>
          </a:prstGeom>
          <a:noFill/>
          <a:ln>
            <a:noFill/>
          </a:ln>
        </p:spPr>
      </p:pic>
      <p:sp>
        <p:nvSpPr>
          <p:cNvPr id="68" name="Shape 68"/>
          <p:cNvSpPr txBox="1">
            <a:spLocks noGrp="1"/>
          </p:cNvSpPr>
          <p:nvPr>
            <p:ph type="title"/>
          </p:nvPr>
        </p:nvSpPr>
        <p:spPr>
          <a:xfrm>
            <a:off x="0" y="4107716"/>
            <a:ext cx="8520599" cy="572699"/>
          </a:xfrm>
          <a:prstGeom prst="rect">
            <a:avLst/>
          </a:prstGeom>
        </p:spPr>
        <p:txBody>
          <a:bodyPr lIns="91425" tIns="91425" rIns="91425" bIns="91425" anchor="t" anchorCtr="0">
            <a:noAutofit/>
          </a:bodyPr>
          <a:lstStyle/>
          <a:p>
            <a:pPr lvl="0" rtl="0">
              <a:spcBef>
                <a:spcPts val="0"/>
              </a:spcBef>
              <a:buNone/>
            </a:pPr>
            <a:r>
              <a:rPr lang="en" dirty="0">
                <a:solidFill>
                  <a:schemeClr val="accent5"/>
                </a:solidFill>
                <a:latin typeface="Tekton Pro Bold"/>
                <a:cs typeface="Tekton Pro Bold"/>
              </a:rPr>
              <a:t>Work Cited Issues I noted:</a:t>
            </a:r>
          </a:p>
        </p:txBody>
      </p:sp>
      <p:sp>
        <p:nvSpPr>
          <p:cNvPr id="69" name="Shape 69"/>
          <p:cNvSpPr txBox="1">
            <a:spLocks noGrp="1"/>
          </p:cNvSpPr>
          <p:nvPr>
            <p:ph type="body" idx="1"/>
          </p:nvPr>
        </p:nvSpPr>
        <p:spPr>
          <a:xfrm>
            <a:off x="1" y="-70338"/>
            <a:ext cx="9143999" cy="3334800"/>
          </a:xfrm>
          <a:prstGeom prst="rect">
            <a:avLst/>
          </a:prstGeom>
        </p:spPr>
        <p:txBody>
          <a:bodyPr lIns="91425" tIns="91425" rIns="91425" bIns="91425" anchor="t" anchorCtr="0">
            <a:noAutofit/>
          </a:bodyPr>
          <a:lstStyle/>
          <a:p>
            <a:pPr marL="457200" lvl="0" indent="-368300" rtl="0">
              <a:spcBef>
                <a:spcPts val="0"/>
              </a:spcBef>
              <a:buSzPct val="100000"/>
            </a:pPr>
            <a:r>
              <a:rPr lang="en" sz="2200" dirty="0">
                <a:latin typeface="Tekton Pro Bold"/>
                <a:cs typeface="Tekton Pro Bold"/>
              </a:rPr>
              <a:t>Sources need to be in alphabetical order based on the first word in </a:t>
            </a:r>
            <a:r>
              <a:rPr lang="en" sz="2200" dirty="0" smtClean="0">
                <a:latin typeface="Tekton Pro Bold"/>
                <a:cs typeface="Tekton Pro Bold"/>
              </a:rPr>
              <a:t>the</a:t>
            </a:r>
            <a:r>
              <a:rPr lang="en-US" sz="2200" dirty="0" smtClean="0">
                <a:latin typeface="Tekton Pro Bold"/>
                <a:cs typeface="Tekton Pro Bold"/>
              </a:rPr>
              <a:t> </a:t>
            </a:r>
            <a:r>
              <a:rPr lang="en" sz="2200" dirty="0" smtClean="0">
                <a:latin typeface="Tekton Pro Bold"/>
                <a:cs typeface="Tekton Pro Bold"/>
              </a:rPr>
              <a:t>citation</a:t>
            </a:r>
            <a:r>
              <a:rPr lang="en" sz="2200" dirty="0">
                <a:latin typeface="Tekton Pro Bold"/>
                <a:cs typeface="Tekton Pro Bold"/>
              </a:rPr>
              <a:t>.</a:t>
            </a:r>
          </a:p>
          <a:p>
            <a:pPr marL="457200" lvl="0" indent="-368300" rtl="0">
              <a:spcBef>
                <a:spcPts val="0"/>
              </a:spcBef>
              <a:buSzPct val="100000"/>
            </a:pPr>
            <a:r>
              <a:rPr lang="en" sz="2200" dirty="0">
                <a:latin typeface="Tekton Pro Bold"/>
                <a:cs typeface="Tekton Pro Bold"/>
              </a:rPr>
              <a:t>You need to have a .5 Hanging indent on the second line of citation</a:t>
            </a:r>
          </a:p>
          <a:p>
            <a:pPr marL="457200" lvl="0" indent="-368300" rtl="0">
              <a:spcBef>
                <a:spcPts val="0"/>
              </a:spcBef>
              <a:buSzPct val="100000"/>
            </a:pPr>
            <a:r>
              <a:rPr lang="en" sz="2200" dirty="0">
                <a:latin typeface="Tekton Pro Bold"/>
                <a:cs typeface="Tekton Pro Bold"/>
              </a:rPr>
              <a:t>Double spaced, Times New Roman, 12 point font…...this will never change!</a:t>
            </a:r>
          </a:p>
          <a:p>
            <a:pPr marL="457200" lvl="0" indent="-368300" rtl="0">
              <a:spcBef>
                <a:spcPts val="0"/>
              </a:spcBef>
              <a:buSzPct val="100000"/>
            </a:pPr>
            <a:r>
              <a:rPr lang="en" sz="2200" dirty="0">
                <a:latin typeface="Tekton Pro Bold"/>
                <a:cs typeface="Tekton Pro Bold"/>
              </a:rPr>
              <a:t>Display your URL to help you find your source again!</a:t>
            </a:r>
          </a:p>
          <a:p>
            <a:pPr marL="457200" lvl="0" indent="-368300" rtl="0">
              <a:spcBef>
                <a:spcPts val="0"/>
              </a:spcBef>
              <a:buSzPct val="100000"/>
            </a:pPr>
            <a:r>
              <a:rPr lang="en" sz="2200" dirty="0">
                <a:latin typeface="Tekton Pro Bold"/>
                <a:cs typeface="Tekton Pro Bold"/>
              </a:rPr>
              <a:t>Do you keep a source on the work cited if you do not use it on your paper? What if I cite a new source I found today or yesterday...where will that go</a:t>
            </a:r>
            <a:r>
              <a:rPr lang="en" sz="2200" dirty="0" smtClean="0">
                <a:latin typeface="Tekton Pro Bold"/>
                <a:cs typeface="Tekton Pro Bold"/>
              </a:rPr>
              <a:t>?</a:t>
            </a:r>
          </a:p>
          <a:p>
            <a:pPr marL="457200" lvl="0" indent="-368300" rtl="0">
              <a:spcBef>
                <a:spcPts val="0"/>
              </a:spcBef>
              <a:buSzPct val="100000"/>
            </a:pPr>
            <a:endParaRPr lang="en" sz="2200" dirty="0">
              <a:latin typeface="Tekton Pro Bold"/>
              <a:cs typeface="Tekton Pro Bold"/>
            </a:endParaRPr>
          </a:p>
          <a:p>
            <a:pPr lvl="0" rtl="0">
              <a:spcBef>
                <a:spcPts val="0"/>
              </a:spcBef>
              <a:buNone/>
            </a:pPr>
            <a:endParaRPr dirty="0">
              <a:latin typeface="Tekton Pro Bold"/>
              <a:cs typeface="Tekton Pro Bold"/>
            </a:endParaRPr>
          </a:p>
          <a:p>
            <a:pPr lvl="0" rtl="0">
              <a:spcBef>
                <a:spcPts val="0"/>
              </a:spcBef>
              <a:buNone/>
            </a:pPr>
            <a:endParaRPr dirty="0">
              <a:latin typeface="Tekton Pro Bold"/>
              <a:cs typeface="Tekton Pro Bold"/>
            </a:endParaRPr>
          </a:p>
        </p:txBody>
      </p:sp>
    </p:spTree>
    <p:extLst>
      <p:ext uri="{BB962C8B-B14F-4D97-AF65-F5344CB8AC3E}">
        <p14:creationId xmlns:p14="http://schemas.microsoft.com/office/powerpoint/2010/main" val="33449933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559314" y="445025"/>
            <a:ext cx="5272985" cy="572699"/>
          </a:xfrm>
          <a:prstGeom prst="rect">
            <a:avLst/>
          </a:prstGeom>
        </p:spPr>
        <p:txBody>
          <a:bodyPr lIns="91425" tIns="91425" rIns="91425" bIns="91425" anchor="t" anchorCtr="0">
            <a:noAutofit/>
          </a:bodyPr>
          <a:lstStyle/>
          <a:p>
            <a:pPr>
              <a:spcBef>
                <a:spcPts val="0"/>
              </a:spcBef>
              <a:buNone/>
            </a:pPr>
            <a:r>
              <a:rPr lang="en" dirty="0">
                <a:latin typeface="Tekton Pro BoldExt"/>
                <a:cs typeface="Tekton Pro BoldExt"/>
              </a:rPr>
              <a:t>Outlines</a:t>
            </a:r>
          </a:p>
        </p:txBody>
      </p:sp>
      <p:sp>
        <p:nvSpPr>
          <p:cNvPr id="71" name="Shape 71"/>
          <p:cNvSpPr txBox="1">
            <a:spLocks noGrp="1"/>
          </p:cNvSpPr>
          <p:nvPr>
            <p:ph type="body" idx="1"/>
          </p:nvPr>
        </p:nvSpPr>
        <p:spPr>
          <a:xfrm>
            <a:off x="79368" y="2016825"/>
            <a:ext cx="8832299" cy="2896449"/>
          </a:xfrm>
          <a:prstGeom prst="rect">
            <a:avLst/>
          </a:prstGeom>
        </p:spPr>
        <p:txBody>
          <a:bodyPr lIns="91425" tIns="91425" rIns="91425" bIns="91425" anchor="t" anchorCtr="0">
            <a:noAutofit/>
          </a:bodyPr>
          <a:lstStyle/>
          <a:p>
            <a:pPr marL="457200" lvl="0" indent="-457200" rtl="0">
              <a:spcBef>
                <a:spcPts val="600"/>
              </a:spcBef>
              <a:spcAft>
                <a:spcPts val="0"/>
              </a:spcAft>
              <a:buClr>
                <a:schemeClr val="dk1"/>
              </a:buClr>
              <a:buSzPct val="57894"/>
              <a:buFont typeface="Arial"/>
              <a:buChar char="•"/>
            </a:pPr>
            <a:r>
              <a:rPr lang="en" sz="2600" dirty="0" smtClean="0">
                <a:solidFill>
                  <a:schemeClr val="accent5"/>
                </a:solidFill>
                <a:latin typeface="Tekton Pro BoldExt"/>
                <a:ea typeface="Trebuchet MS"/>
                <a:cs typeface="Tekton Pro BoldExt"/>
                <a:sym typeface="Trebuchet MS"/>
              </a:rPr>
              <a:t>The </a:t>
            </a:r>
            <a:r>
              <a:rPr lang="en" sz="2600" dirty="0">
                <a:solidFill>
                  <a:schemeClr val="accent5"/>
                </a:solidFill>
                <a:latin typeface="Tekton Pro BoldExt"/>
                <a:ea typeface="Trebuchet MS"/>
                <a:cs typeface="Tekton Pro BoldExt"/>
                <a:sym typeface="Trebuchet MS"/>
              </a:rPr>
              <a:t>point is to be </a:t>
            </a:r>
            <a:r>
              <a:rPr lang="en-US" sz="2600" dirty="0" smtClean="0">
                <a:solidFill>
                  <a:schemeClr val="accent5"/>
                </a:solidFill>
                <a:latin typeface="Tekton Pro BoldExt"/>
                <a:ea typeface="Trebuchet MS"/>
                <a:cs typeface="Tekton Pro BoldExt"/>
                <a:sym typeface="Trebuchet MS"/>
              </a:rPr>
              <a:t>have the majority of the essay organized and written. Writing the draft should be a lot of </a:t>
            </a:r>
            <a:r>
              <a:rPr lang="en" sz="2600" dirty="0" smtClean="0">
                <a:solidFill>
                  <a:schemeClr val="accent5"/>
                </a:solidFill>
                <a:latin typeface="Tekton Pro BoldExt"/>
                <a:ea typeface="Trebuchet MS"/>
                <a:cs typeface="Tekton Pro BoldExt"/>
                <a:sym typeface="Trebuchet MS"/>
              </a:rPr>
              <a:t>cop</a:t>
            </a:r>
            <a:r>
              <a:rPr lang="en-US" sz="2600" dirty="0" err="1" smtClean="0">
                <a:solidFill>
                  <a:schemeClr val="accent5"/>
                </a:solidFill>
                <a:latin typeface="Tekton Pro BoldExt"/>
                <a:ea typeface="Trebuchet MS"/>
                <a:cs typeface="Tekton Pro BoldExt"/>
                <a:sym typeface="Trebuchet MS"/>
              </a:rPr>
              <a:t>ying</a:t>
            </a:r>
            <a:r>
              <a:rPr lang="en" sz="2600" dirty="0" smtClean="0">
                <a:solidFill>
                  <a:schemeClr val="accent5"/>
                </a:solidFill>
                <a:latin typeface="Tekton Pro BoldExt"/>
                <a:ea typeface="Trebuchet MS"/>
                <a:cs typeface="Tekton Pro BoldExt"/>
                <a:sym typeface="Trebuchet MS"/>
              </a:rPr>
              <a:t> </a:t>
            </a:r>
            <a:r>
              <a:rPr lang="en" sz="2600" dirty="0">
                <a:solidFill>
                  <a:schemeClr val="accent5"/>
                </a:solidFill>
                <a:latin typeface="Tekton Pro BoldExt"/>
                <a:ea typeface="Trebuchet MS"/>
                <a:cs typeface="Tekton Pro BoldExt"/>
                <a:sym typeface="Trebuchet MS"/>
              </a:rPr>
              <a:t>and </a:t>
            </a:r>
            <a:r>
              <a:rPr lang="en" sz="2600" dirty="0" smtClean="0">
                <a:solidFill>
                  <a:schemeClr val="accent5"/>
                </a:solidFill>
                <a:latin typeface="Tekton Pro BoldExt"/>
                <a:ea typeface="Trebuchet MS"/>
                <a:cs typeface="Tekton Pro BoldExt"/>
                <a:sym typeface="Trebuchet MS"/>
              </a:rPr>
              <a:t>past</a:t>
            </a:r>
            <a:r>
              <a:rPr lang="en-US" sz="2600" dirty="0" err="1" smtClean="0">
                <a:solidFill>
                  <a:schemeClr val="accent5"/>
                </a:solidFill>
                <a:latin typeface="Tekton Pro BoldExt"/>
                <a:ea typeface="Trebuchet MS"/>
                <a:cs typeface="Tekton Pro BoldExt"/>
                <a:sym typeface="Trebuchet MS"/>
              </a:rPr>
              <a:t>ing</a:t>
            </a:r>
            <a:r>
              <a:rPr lang="en" sz="2600" dirty="0" smtClean="0">
                <a:solidFill>
                  <a:schemeClr val="accent5"/>
                </a:solidFill>
                <a:latin typeface="Tekton Pro BoldExt"/>
                <a:ea typeface="Trebuchet MS"/>
                <a:cs typeface="Tekton Pro BoldExt"/>
                <a:sym typeface="Trebuchet MS"/>
              </a:rPr>
              <a:t>!</a:t>
            </a:r>
            <a:endParaRPr lang="en" sz="2600" dirty="0">
              <a:solidFill>
                <a:schemeClr val="accent5"/>
              </a:solidFill>
              <a:latin typeface="Tekton Pro BoldExt"/>
              <a:ea typeface="Trebuchet MS"/>
              <a:cs typeface="Tekton Pro BoldExt"/>
              <a:sym typeface="Trebuchet MS"/>
            </a:endParaRPr>
          </a:p>
          <a:p>
            <a:pPr lvl="0" rtl="0">
              <a:spcBef>
                <a:spcPts val="600"/>
              </a:spcBef>
              <a:spcAft>
                <a:spcPts val="0"/>
              </a:spcAft>
              <a:buClr>
                <a:schemeClr val="dk1"/>
              </a:buClr>
              <a:buSzPct val="57894"/>
              <a:buFont typeface="Arial"/>
              <a:buNone/>
            </a:pPr>
            <a:r>
              <a:rPr lang="en" sz="1900" dirty="0">
                <a:solidFill>
                  <a:schemeClr val="accent5"/>
                </a:solidFill>
                <a:latin typeface="Tekton Pro BoldExt"/>
                <a:cs typeface="Tekton Pro BoldExt"/>
              </a:rPr>
              <a:t></a:t>
            </a:r>
          </a:p>
          <a:p>
            <a:pPr marL="342900" lvl="0" indent="-342900">
              <a:spcBef>
                <a:spcPts val="600"/>
              </a:spcBef>
              <a:spcAft>
                <a:spcPts val="0"/>
              </a:spcAft>
              <a:buClr>
                <a:schemeClr val="dk1"/>
              </a:buClr>
              <a:buSzPct val="57894"/>
              <a:buFont typeface="Arial"/>
              <a:buChar char="•"/>
            </a:pPr>
            <a:r>
              <a:rPr lang="en" sz="2600" dirty="0" smtClean="0">
                <a:solidFill>
                  <a:schemeClr val="accent5"/>
                </a:solidFill>
                <a:latin typeface="Tekton Pro BoldExt"/>
                <a:ea typeface="Trebuchet MS"/>
                <a:cs typeface="Tekton Pro BoldExt"/>
                <a:sym typeface="Trebuchet MS"/>
              </a:rPr>
              <a:t>It </a:t>
            </a:r>
            <a:r>
              <a:rPr lang="en" sz="2600" dirty="0">
                <a:solidFill>
                  <a:schemeClr val="accent5"/>
                </a:solidFill>
                <a:latin typeface="Tekton Pro BoldExt"/>
                <a:ea typeface="Trebuchet MS"/>
                <a:cs typeface="Tekton Pro BoldExt"/>
                <a:sym typeface="Trebuchet MS"/>
              </a:rPr>
              <a:t>needs to have a </a:t>
            </a:r>
            <a:r>
              <a:rPr lang="en" sz="2600" dirty="0" smtClean="0">
                <a:solidFill>
                  <a:schemeClr val="accent5"/>
                </a:solidFill>
                <a:latin typeface="Tekton Pro BoldExt"/>
                <a:ea typeface="Trebuchet MS"/>
                <a:cs typeface="Tekton Pro BoldExt"/>
                <a:sym typeface="Trebuchet MS"/>
              </a:rPr>
              <a:t>hook</a:t>
            </a:r>
            <a:r>
              <a:rPr lang="en-US" sz="2600" dirty="0" smtClean="0">
                <a:solidFill>
                  <a:schemeClr val="accent5"/>
                </a:solidFill>
                <a:latin typeface="Tekton Pro BoldExt"/>
                <a:ea typeface="Trebuchet MS"/>
                <a:cs typeface="Tekton Pro BoldExt"/>
                <a:sym typeface="Trebuchet MS"/>
              </a:rPr>
              <a:t>, </a:t>
            </a:r>
            <a:r>
              <a:rPr lang="en" sz="2600" dirty="0">
                <a:solidFill>
                  <a:schemeClr val="accent5"/>
                </a:solidFill>
                <a:latin typeface="Tekton Pro BoldExt"/>
                <a:ea typeface="Trebuchet MS"/>
                <a:cs typeface="Tekton Pro BoldExt"/>
                <a:sym typeface="Trebuchet MS"/>
              </a:rPr>
              <a:t>a </a:t>
            </a:r>
            <a:r>
              <a:rPr lang="en" sz="2600" dirty="0" smtClean="0">
                <a:solidFill>
                  <a:schemeClr val="accent5"/>
                </a:solidFill>
                <a:latin typeface="Tekton Pro BoldExt"/>
                <a:ea typeface="Trebuchet MS"/>
                <a:cs typeface="Tekton Pro BoldExt"/>
                <a:sym typeface="Trebuchet MS"/>
              </a:rPr>
              <a:t>thesis</a:t>
            </a:r>
            <a:r>
              <a:rPr lang="en-US" sz="2600" dirty="0" smtClean="0">
                <a:solidFill>
                  <a:schemeClr val="accent5"/>
                </a:solidFill>
                <a:latin typeface="Tekton Pro BoldExt"/>
                <a:ea typeface="Trebuchet MS"/>
                <a:cs typeface="Tekton Pro BoldExt"/>
                <a:sym typeface="Trebuchet MS"/>
              </a:rPr>
              <a:t>,</a:t>
            </a:r>
            <a:r>
              <a:rPr lang="en" sz="2600" dirty="0" smtClean="0">
                <a:solidFill>
                  <a:schemeClr val="accent5"/>
                </a:solidFill>
                <a:latin typeface="Tekton Pro BoldExt"/>
                <a:ea typeface="Trebuchet MS"/>
                <a:cs typeface="Tekton Pro BoldExt"/>
                <a:sym typeface="Trebuchet MS"/>
              </a:rPr>
              <a:t> </a:t>
            </a:r>
            <a:r>
              <a:rPr lang="en" sz="2600" dirty="0">
                <a:solidFill>
                  <a:schemeClr val="accent5"/>
                </a:solidFill>
                <a:latin typeface="Tekton Pro BoldExt"/>
                <a:ea typeface="Trebuchet MS"/>
                <a:cs typeface="Tekton Pro BoldExt"/>
                <a:sym typeface="Trebuchet MS"/>
              </a:rPr>
              <a:t>topic sentences, </a:t>
            </a:r>
            <a:r>
              <a:rPr lang="en" sz="2600" dirty="0" smtClean="0">
                <a:solidFill>
                  <a:schemeClr val="accent5"/>
                </a:solidFill>
                <a:latin typeface="Tekton Pro BoldExt"/>
                <a:ea typeface="Trebuchet MS"/>
                <a:cs typeface="Tekton Pro BoldExt"/>
                <a:sym typeface="Trebuchet MS"/>
              </a:rPr>
              <a:t>quotes/paraphrases, and</a:t>
            </a:r>
            <a:r>
              <a:rPr lang="en-US" sz="2600" dirty="0" smtClean="0">
                <a:solidFill>
                  <a:schemeClr val="accent5"/>
                </a:solidFill>
                <a:latin typeface="Tekton Pro BoldExt"/>
                <a:ea typeface="Trebuchet MS"/>
                <a:cs typeface="Tekton Pro BoldExt"/>
                <a:sym typeface="Trebuchet MS"/>
              </a:rPr>
              <a:t> </a:t>
            </a:r>
            <a:r>
              <a:rPr lang="en" sz="2600" dirty="0" smtClean="0">
                <a:solidFill>
                  <a:schemeClr val="accent5"/>
                </a:solidFill>
                <a:latin typeface="Tekton Pro BoldExt"/>
                <a:ea typeface="Trebuchet MS"/>
                <a:cs typeface="Tekton Pro BoldExt"/>
                <a:sym typeface="Trebuchet MS"/>
              </a:rPr>
              <a:t>citations!</a:t>
            </a:r>
            <a:endParaRPr lang="en" sz="2600" dirty="0">
              <a:solidFill>
                <a:schemeClr val="accent5"/>
              </a:solidFill>
              <a:latin typeface="Tekton Pro BoldExt"/>
              <a:ea typeface="Trebuchet MS"/>
              <a:cs typeface="Tekton Pro BoldExt"/>
              <a:sym typeface="Trebuchet MS"/>
            </a:endParaRPr>
          </a:p>
          <a:p>
            <a:pPr lvl="0" rtl="0">
              <a:spcBef>
                <a:spcPts val="600"/>
              </a:spcBef>
              <a:spcAft>
                <a:spcPts val="0"/>
              </a:spcAft>
              <a:buClr>
                <a:schemeClr val="dk1"/>
              </a:buClr>
              <a:buSzPct val="57894"/>
              <a:buFont typeface="Arial"/>
              <a:buNone/>
            </a:pPr>
            <a:r>
              <a:rPr lang="en" sz="1900" dirty="0">
                <a:solidFill>
                  <a:schemeClr val="accent5"/>
                </a:solidFill>
                <a:latin typeface="Tekton Pro BoldExt"/>
                <a:cs typeface="Tekton Pro BoldExt"/>
              </a:rPr>
              <a:t></a:t>
            </a:r>
          </a:p>
          <a:p>
            <a:pPr>
              <a:spcBef>
                <a:spcPts val="0"/>
              </a:spcBef>
              <a:buNone/>
            </a:pPr>
            <a:endParaRPr dirty="0">
              <a:latin typeface="Tekton Pro BoldExt"/>
              <a:cs typeface="Tekton Pro BoldExt"/>
            </a:endParaRPr>
          </a:p>
        </p:txBody>
      </p:sp>
      <p:pic>
        <p:nvPicPr>
          <p:cNvPr id="72" name="Shape 72"/>
          <p:cNvPicPr preferRelativeResize="0"/>
          <p:nvPr/>
        </p:nvPicPr>
        <p:blipFill>
          <a:blip r:embed="rId3">
            <a:alphaModFix/>
          </a:blip>
          <a:stretch>
            <a:fillRect/>
          </a:stretch>
        </p:blipFill>
        <p:spPr>
          <a:xfrm>
            <a:off x="6107875" y="130625"/>
            <a:ext cx="2438400" cy="1633899"/>
          </a:xfrm>
          <a:prstGeom prst="rect">
            <a:avLst/>
          </a:prstGeom>
          <a:noFill/>
          <a:ln>
            <a:noFill/>
          </a:ln>
        </p:spPr>
      </p:pic>
      <p:pic>
        <p:nvPicPr>
          <p:cNvPr id="2" name="Picture 1"/>
          <p:cNvPicPr>
            <a:picLocks noChangeAspect="1"/>
          </p:cNvPicPr>
          <p:nvPr/>
        </p:nvPicPr>
        <p:blipFill>
          <a:blip r:embed="rId4"/>
          <a:stretch>
            <a:fillRect/>
          </a:stretch>
        </p:blipFill>
        <p:spPr>
          <a:xfrm>
            <a:off x="112432" y="130625"/>
            <a:ext cx="2694573" cy="1886201"/>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latin typeface="Tekton Pro Bold"/>
              </a:rPr>
              <a:t>Basically What I am Looking For…</a:t>
            </a:r>
            <a:endParaRPr lang="en-US" dirty="0">
              <a:solidFill>
                <a:schemeClr val="accent5"/>
              </a:solidFill>
              <a:latin typeface="Tekton Pro Bold"/>
            </a:endParaRPr>
          </a:p>
        </p:txBody>
      </p:sp>
      <p:sp>
        <p:nvSpPr>
          <p:cNvPr id="3" name="Text Placeholder 2"/>
          <p:cNvSpPr>
            <a:spLocks noGrp="1"/>
          </p:cNvSpPr>
          <p:nvPr>
            <p:ph type="body" idx="1"/>
          </p:nvPr>
        </p:nvSpPr>
        <p:spPr/>
        <p:txBody>
          <a:bodyPr/>
          <a:lstStyle/>
          <a:p>
            <a:r>
              <a:rPr lang="en-US" dirty="0" smtClean="0"/>
              <a:t>1</a:t>
            </a:r>
            <a:r>
              <a:rPr lang="en-US" dirty="0"/>
              <a:t>.  </a:t>
            </a:r>
            <a:r>
              <a:rPr lang="en-US" dirty="0" smtClean="0"/>
              <a:t>   Intro </a:t>
            </a:r>
            <a:r>
              <a:rPr lang="en-US" dirty="0">
                <a:sym typeface="Wingdings" panose="05000000000000000000" pitchFamily="2" charset="2"/>
              </a:rPr>
              <a:t> policy </a:t>
            </a:r>
            <a:r>
              <a:rPr lang="en-US" dirty="0" smtClean="0">
                <a:sym typeface="Wingdings" panose="05000000000000000000" pitchFamily="2" charset="2"/>
              </a:rPr>
              <a:t>claim/thesis: Intro </a:t>
            </a:r>
            <a:r>
              <a:rPr lang="en-US" dirty="0">
                <a:sym typeface="Wingdings" panose="05000000000000000000" pitchFamily="2" charset="2"/>
              </a:rPr>
              <a:t>should answer three basic questions.</a:t>
            </a:r>
          </a:p>
          <a:p>
            <a:pPr marL="514350" indent="-514350">
              <a:buAutoNum type="arabicPeriod" startAt="2"/>
            </a:pPr>
            <a:r>
              <a:rPr lang="en-US" dirty="0">
                <a:sym typeface="Wingdings" panose="05000000000000000000" pitchFamily="2" charset="2"/>
              </a:rPr>
              <a:t>Background information.  Expository research that proves a problem exists and/or gives the history of the problem.</a:t>
            </a:r>
          </a:p>
          <a:p>
            <a:pPr marL="514350" indent="-514350">
              <a:buAutoNum type="arabicPeriod" startAt="2"/>
            </a:pPr>
            <a:r>
              <a:rPr lang="en-US" dirty="0">
                <a:sym typeface="Wingdings" panose="05000000000000000000" pitchFamily="2" charset="2"/>
              </a:rPr>
              <a:t>A minimum of three main points.  These are the most important parts of your paper.  They </a:t>
            </a:r>
            <a:r>
              <a:rPr lang="en-US" dirty="0" smtClean="0">
                <a:sym typeface="Wingdings" panose="05000000000000000000" pitchFamily="2" charset="2"/>
              </a:rPr>
              <a:t>prove the position you proposed in the thesis.  </a:t>
            </a:r>
            <a:r>
              <a:rPr lang="en-US" dirty="0">
                <a:sym typeface="Wingdings" panose="05000000000000000000" pitchFamily="2" charset="2"/>
              </a:rPr>
              <a:t>They are structured using </a:t>
            </a:r>
            <a:r>
              <a:rPr lang="en-US" dirty="0" err="1">
                <a:sym typeface="Wingdings" panose="05000000000000000000" pitchFamily="2" charset="2"/>
              </a:rPr>
              <a:t>Toulmin</a:t>
            </a:r>
            <a:r>
              <a:rPr lang="en-US" dirty="0">
                <a:sym typeface="Wingdings" panose="05000000000000000000" pitchFamily="2" charset="2"/>
              </a:rPr>
              <a:t>.</a:t>
            </a:r>
          </a:p>
          <a:p>
            <a:pPr marL="514350" indent="-514350">
              <a:buAutoNum type="arabicPeriod" startAt="2"/>
            </a:pPr>
            <a:r>
              <a:rPr lang="en-US" dirty="0">
                <a:sym typeface="Wingdings" panose="05000000000000000000" pitchFamily="2" charset="2"/>
              </a:rPr>
              <a:t>Acknowledgement of counterclaim and refutation.</a:t>
            </a:r>
          </a:p>
          <a:p>
            <a:pPr marL="514350" indent="-514350">
              <a:buAutoNum type="arabicPeriod" startAt="2"/>
            </a:pPr>
            <a:r>
              <a:rPr lang="en-US" dirty="0" smtClean="0">
                <a:sym typeface="Wingdings" panose="05000000000000000000" pitchFamily="2" charset="2"/>
              </a:rPr>
              <a:t>Conclusion: Not the paragraph, but the points you want </a:t>
            </a:r>
            <a:r>
              <a:rPr lang="en-US" smtClean="0">
                <a:sym typeface="Wingdings" panose="05000000000000000000" pitchFamily="2" charset="2"/>
              </a:rPr>
              <a:t>to return to here.  </a:t>
            </a:r>
            <a:endParaRPr lang="en-US" dirty="0">
              <a:sym typeface="Wingdings" panose="05000000000000000000" pitchFamily="2" charset="2"/>
            </a:endParaRPr>
          </a:p>
        </p:txBody>
      </p:sp>
    </p:spTree>
    <p:extLst>
      <p:ext uri="{BB962C8B-B14F-4D97-AF65-F5344CB8AC3E}">
        <p14:creationId xmlns:p14="http://schemas.microsoft.com/office/powerpoint/2010/main" val="8972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Tekton Pro BoldExt"/>
                <a:cs typeface="Tekton Pro BoldExt"/>
              </a:rPr>
              <a:t>Things to avoid</a:t>
            </a:r>
          </a:p>
        </p:txBody>
      </p:sp>
      <p:sp>
        <p:nvSpPr>
          <p:cNvPr id="78" name="Shape 78"/>
          <p:cNvSpPr txBox="1">
            <a:spLocks noGrp="1"/>
          </p:cNvSpPr>
          <p:nvPr>
            <p:ph type="body" idx="1"/>
          </p:nvPr>
        </p:nvSpPr>
        <p:spPr>
          <a:xfrm>
            <a:off x="153698" y="1116262"/>
            <a:ext cx="8857839" cy="3447989"/>
          </a:xfrm>
          <a:prstGeom prst="rect">
            <a:avLst/>
          </a:prstGeom>
        </p:spPr>
        <p:txBody>
          <a:bodyPr lIns="91425" tIns="91425" rIns="91425" bIns="91425" anchor="t" anchorCtr="0">
            <a:noAutofit/>
          </a:bodyPr>
          <a:lstStyle/>
          <a:p>
            <a:pPr rtl="0">
              <a:spcBef>
                <a:spcPts val="0"/>
              </a:spcBef>
              <a:buNone/>
            </a:pPr>
            <a:r>
              <a:rPr lang="en" sz="1900" b="1" dirty="0">
                <a:solidFill>
                  <a:schemeClr val="accent5"/>
                </a:solidFill>
                <a:latin typeface="Tekton Pro BoldExt"/>
                <a:cs typeface="Tekton Pro BoldExt"/>
              </a:rPr>
              <a:t>The use of</a:t>
            </a:r>
            <a:r>
              <a:rPr lang="en" sz="1900" dirty="0">
                <a:solidFill>
                  <a:schemeClr val="accent5"/>
                </a:solidFill>
                <a:latin typeface="Tekton Pro BoldExt"/>
                <a:cs typeface="Tekton Pro BoldExt"/>
              </a:rPr>
              <a:t> </a:t>
            </a:r>
            <a:r>
              <a:rPr lang="en" sz="1900" b="1" u="sng" dirty="0">
                <a:solidFill>
                  <a:schemeClr val="accent5"/>
                </a:solidFill>
                <a:latin typeface="Tekton Pro BoldExt"/>
                <a:cs typeface="Tekton Pro BoldExt"/>
              </a:rPr>
              <a:t>I, WE, ME, YOU, US</a:t>
            </a:r>
            <a:r>
              <a:rPr lang="en" sz="1900" dirty="0">
                <a:solidFill>
                  <a:schemeClr val="accent5"/>
                </a:solidFill>
                <a:latin typeface="Tekton Pro BoldExt"/>
                <a:cs typeface="Tekton Pro BoldExt"/>
              </a:rPr>
              <a:t> </a:t>
            </a:r>
            <a:r>
              <a:rPr lang="en" sz="1900" dirty="0">
                <a:latin typeface="Tekton Pro BoldExt"/>
                <a:cs typeface="Tekton Pro BoldExt"/>
              </a:rPr>
              <a:t>-------&gt; these words mean it’s just your opinion not facts! </a:t>
            </a:r>
          </a:p>
          <a:p>
            <a:pPr rtl="0">
              <a:spcBef>
                <a:spcPts val="0"/>
              </a:spcBef>
              <a:buNone/>
            </a:pPr>
            <a:r>
              <a:rPr lang="en" sz="1900" b="1" dirty="0">
                <a:solidFill>
                  <a:srgbClr val="01AFD1"/>
                </a:solidFill>
                <a:latin typeface="Tekton Pro BoldExt"/>
                <a:cs typeface="Tekton Pro BoldExt"/>
              </a:rPr>
              <a:t>Overgeneralization</a:t>
            </a:r>
            <a:r>
              <a:rPr lang="en" sz="1900" b="1" dirty="0">
                <a:latin typeface="Tekton Pro BoldExt"/>
                <a:cs typeface="Tekton Pro BoldExt"/>
              </a:rPr>
              <a:t>-</a:t>
            </a:r>
            <a:r>
              <a:rPr lang="en" sz="1900" dirty="0" smtClean="0">
                <a:latin typeface="Tekton Pro BoldExt"/>
                <a:cs typeface="Tekton Pro BoldExt"/>
              </a:rPr>
              <a:t>---&gt;</a:t>
            </a:r>
            <a:r>
              <a:rPr lang="en-US" sz="1900" dirty="0" smtClean="0">
                <a:latin typeface="Tekton Pro BoldExt"/>
                <a:cs typeface="Tekton Pro BoldExt"/>
              </a:rPr>
              <a:t> True or false?</a:t>
            </a:r>
            <a:r>
              <a:rPr lang="en" sz="1900" dirty="0" smtClean="0">
                <a:latin typeface="Tekton Pro BoldExt"/>
                <a:cs typeface="Tekton Pro BoldExt"/>
              </a:rPr>
              <a:t> </a:t>
            </a:r>
            <a:r>
              <a:rPr lang="en-US" sz="1900" dirty="0" smtClean="0">
                <a:latin typeface="Tekton Pro BoldExt"/>
                <a:cs typeface="Tekton Pro BoldExt"/>
              </a:rPr>
              <a:t>“</a:t>
            </a:r>
            <a:r>
              <a:rPr lang="en" sz="1900" dirty="0" smtClean="0">
                <a:latin typeface="Tekton Pro BoldExt"/>
                <a:cs typeface="Tekton Pro BoldExt"/>
              </a:rPr>
              <a:t>All </a:t>
            </a:r>
            <a:r>
              <a:rPr lang="en" sz="1900" dirty="0">
                <a:latin typeface="Tekton Pro BoldExt"/>
                <a:cs typeface="Tekton Pro BoldExt"/>
              </a:rPr>
              <a:t>people taken in police custody get hurt</a:t>
            </a:r>
            <a:r>
              <a:rPr lang="en" sz="1900" dirty="0" smtClean="0">
                <a:latin typeface="Tekton Pro BoldExt"/>
                <a:cs typeface="Tekton Pro BoldExt"/>
              </a:rPr>
              <a:t>.</a:t>
            </a:r>
            <a:r>
              <a:rPr lang="en-US" sz="1900" dirty="0" smtClean="0">
                <a:latin typeface="Tekton Pro BoldExt"/>
                <a:cs typeface="Tekton Pro BoldExt"/>
              </a:rPr>
              <a:t>”</a:t>
            </a:r>
            <a:r>
              <a:rPr lang="en" sz="1900" dirty="0" smtClean="0">
                <a:latin typeface="Tekton Pro BoldExt"/>
                <a:cs typeface="Tekton Pro BoldExt"/>
              </a:rPr>
              <a:t> </a:t>
            </a:r>
            <a:r>
              <a:rPr lang="en-US" sz="1900" dirty="0" smtClean="0">
                <a:latin typeface="Tekton Pro BoldExt"/>
                <a:cs typeface="Tekton Pro BoldExt"/>
              </a:rPr>
              <a:t>“</a:t>
            </a:r>
            <a:r>
              <a:rPr lang="en" sz="1900" dirty="0" smtClean="0">
                <a:latin typeface="Tekton Pro BoldExt"/>
                <a:cs typeface="Tekton Pro BoldExt"/>
              </a:rPr>
              <a:t>All </a:t>
            </a:r>
            <a:r>
              <a:rPr lang="en" sz="1900" dirty="0">
                <a:latin typeface="Tekton Pro BoldExt"/>
                <a:cs typeface="Tekton Pro BoldExt"/>
              </a:rPr>
              <a:t>people who eat GMO’s get cancer</a:t>
            </a:r>
            <a:r>
              <a:rPr lang="en" sz="1900" dirty="0" smtClean="0">
                <a:latin typeface="Tekton Pro BoldExt"/>
                <a:cs typeface="Tekton Pro BoldExt"/>
              </a:rPr>
              <a:t>.</a:t>
            </a:r>
            <a:r>
              <a:rPr lang="en-US" sz="1900" dirty="0" smtClean="0">
                <a:latin typeface="Tekton Pro BoldExt"/>
                <a:cs typeface="Tekton Pro BoldExt"/>
              </a:rPr>
              <a:t>”</a:t>
            </a:r>
            <a:endParaRPr lang="en" sz="1900" dirty="0">
              <a:latin typeface="Tekton Pro BoldExt"/>
              <a:cs typeface="Tekton Pro BoldExt"/>
            </a:endParaRPr>
          </a:p>
          <a:p>
            <a:r>
              <a:rPr lang="en" sz="1900" b="1" dirty="0" smtClean="0">
                <a:solidFill>
                  <a:srgbClr val="01AFD1"/>
                </a:solidFill>
                <a:latin typeface="Tekton Pro BoldExt"/>
                <a:cs typeface="Tekton Pro BoldExt"/>
              </a:rPr>
              <a:t>Either/Or</a:t>
            </a:r>
            <a:r>
              <a:rPr lang="en" sz="1900" b="1" dirty="0">
                <a:latin typeface="Tekton Pro BoldExt"/>
                <a:cs typeface="Tekton Pro BoldExt"/>
              </a:rPr>
              <a:t>-</a:t>
            </a:r>
            <a:r>
              <a:rPr lang="en" sz="1900" dirty="0" smtClean="0">
                <a:latin typeface="Tekton Pro BoldExt"/>
                <a:cs typeface="Tekton Pro BoldExt"/>
              </a:rPr>
              <a:t>---&gt;</a:t>
            </a:r>
            <a:r>
              <a:rPr lang="en-US" sz="1900" dirty="0" smtClean="0">
                <a:latin typeface="Tekton Pro BoldExt"/>
                <a:cs typeface="Tekton Pro BoldExt"/>
              </a:rPr>
              <a:t> True or false? “</a:t>
            </a:r>
            <a:r>
              <a:rPr lang="en" sz="1900" dirty="0" smtClean="0">
                <a:latin typeface="Tekton Pro BoldExt"/>
                <a:cs typeface="Tekton Pro BoldExt"/>
              </a:rPr>
              <a:t>People </a:t>
            </a:r>
            <a:r>
              <a:rPr lang="en" sz="1900" dirty="0">
                <a:latin typeface="Tekton Pro BoldExt"/>
                <a:cs typeface="Tekton Pro BoldExt"/>
              </a:rPr>
              <a:t>may feel that music is a fun </a:t>
            </a:r>
            <a:r>
              <a:rPr lang="en" sz="1900" dirty="0" smtClean="0">
                <a:latin typeface="Tekton Pro BoldExt"/>
                <a:cs typeface="Tekton Pro BoldExt"/>
              </a:rPr>
              <a:t>thing</a:t>
            </a:r>
            <a:r>
              <a:rPr lang="en-US" sz="1900" dirty="0" smtClean="0">
                <a:latin typeface="Tekton Pro BoldExt"/>
                <a:cs typeface="Tekton Pro BoldExt"/>
              </a:rPr>
              <a:t>,</a:t>
            </a:r>
            <a:r>
              <a:rPr lang="en" sz="1900" dirty="0" smtClean="0">
                <a:latin typeface="Tekton Pro BoldExt"/>
                <a:cs typeface="Tekton Pro BoldExt"/>
              </a:rPr>
              <a:t> </a:t>
            </a:r>
            <a:r>
              <a:rPr lang="en" sz="1900" dirty="0">
                <a:latin typeface="Tekton Pro BoldExt"/>
                <a:cs typeface="Tekton Pro BoldExt"/>
              </a:rPr>
              <a:t>but sometimes it is and it isn't. They either like it to be censored or not</a:t>
            </a:r>
            <a:r>
              <a:rPr lang="en" sz="1900" dirty="0" smtClean="0">
                <a:latin typeface="Tekton Pro BoldExt"/>
                <a:cs typeface="Tekton Pro BoldExt"/>
              </a:rPr>
              <a:t>.</a:t>
            </a:r>
            <a:r>
              <a:rPr lang="en-US" sz="1900" dirty="0" smtClean="0">
                <a:latin typeface="Tekton Pro BoldExt"/>
                <a:cs typeface="Tekton Pro BoldExt"/>
              </a:rPr>
              <a:t>”</a:t>
            </a:r>
            <a:endParaRPr lang="en" sz="1900" dirty="0">
              <a:latin typeface="Tekton Pro BoldExt"/>
              <a:cs typeface="Tekton Pro BoldExt"/>
            </a:endParaRPr>
          </a:p>
          <a:p>
            <a:pPr>
              <a:spcBef>
                <a:spcPts val="0"/>
              </a:spcBef>
              <a:buNone/>
            </a:pPr>
            <a:r>
              <a:rPr lang="en" sz="1900" b="1" dirty="0">
                <a:solidFill>
                  <a:srgbClr val="01AFD1"/>
                </a:solidFill>
                <a:latin typeface="Tekton Pro BoldExt"/>
                <a:cs typeface="Tekton Pro BoldExt"/>
              </a:rPr>
              <a:t>Not capitalizing proper nouns</a:t>
            </a:r>
            <a:r>
              <a:rPr lang="en" sz="1900" b="1" dirty="0">
                <a:latin typeface="Tekton Pro BoldExt"/>
                <a:cs typeface="Tekton Pro BoldExt"/>
              </a:rPr>
              <a:t>: </a:t>
            </a:r>
            <a:r>
              <a:rPr lang="en" sz="1900" dirty="0" smtClean="0">
                <a:latin typeface="Tekton Pro BoldExt"/>
                <a:cs typeface="Tekton Pro BoldExt"/>
              </a:rPr>
              <a:t>m</a:t>
            </a:r>
            <a:r>
              <a:rPr lang="en-US" sz="1900" dirty="0" smtClean="0">
                <a:latin typeface="Tekton Pro BoldExt"/>
                <a:cs typeface="Tekton Pro BoldExt"/>
              </a:rPr>
              <a:t>r</a:t>
            </a:r>
            <a:r>
              <a:rPr lang="en" sz="1900" dirty="0" smtClean="0">
                <a:latin typeface="Tekton Pro BoldExt"/>
                <a:cs typeface="Tekton Pro BoldExt"/>
              </a:rPr>
              <a:t>s</a:t>
            </a:r>
            <a:r>
              <a:rPr lang="en" sz="1900" dirty="0">
                <a:latin typeface="Tekton Pro BoldExt"/>
                <a:cs typeface="Tekton Pro BoldExt"/>
              </a:rPr>
              <a:t>. </a:t>
            </a:r>
            <a:r>
              <a:rPr lang="en" sz="1900" dirty="0" smtClean="0">
                <a:latin typeface="Tekton Pro BoldExt"/>
                <a:cs typeface="Tekton Pro BoldExt"/>
              </a:rPr>
              <a:t>rhodes</a:t>
            </a:r>
            <a:r>
              <a:rPr lang="en-US" sz="1900" dirty="0" smtClean="0">
                <a:latin typeface="Tekton Pro BoldExt"/>
                <a:cs typeface="Tekton Pro BoldExt"/>
              </a:rPr>
              <a:t> </a:t>
            </a:r>
            <a:r>
              <a:rPr lang="en" sz="1900" dirty="0" smtClean="0">
                <a:latin typeface="Tekton Pro BoldExt"/>
                <a:cs typeface="Tekton Pro BoldExt"/>
              </a:rPr>
              <a:t>is </a:t>
            </a:r>
            <a:r>
              <a:rPr lang="en-US" sz="1900" dirty="0" smtClean="0">
                <a:latin typeface="Tekton Pro BoldExt"/>
                <a:cs typeface="Tekton Pro BoldExt"/>
              </a:rPr>
              <a:t>a </a:t>
            </a:r>
            <a:r>
              <a:rPr lang="en" sz="1900" dirty="0" smtClean="0">
                <a:latin typeface="Tekton Pro BoldExt"/>
                <a:cs typeface="Tekton Pro BoldExt"/>
              </a:rPr>
              <a:t>cool</a:t>
            </a:r>
            <a:r>
              <a:rPr lang="en-US" sz="1900" dirty="0" smtClean="0">
                <a:latin typeface="Tekton Pro BoldExt"/>
                <a:cs typeface="Tekton Pro BoldExt"/>
              </a:rPr>
              <a:t> </a:t>
            </a:r>
            <a:r>
              <a:rPr lang="en" sz="1900" dirty="0" smtClean="0">
                <a:latin typeface="Tekton Pro BoldExt"/>
                <a:cs typeface="Tekton Pro BoldExt"/>
              </a:rPr>
              <a:t>teacher-</a:t>
            </a:r>
            <a:r>
              <a:rPr lang="en" sz="1900" dirty="0">
                <a:latin typeface="Tekton Pro BoldExt"/>
                <a:cs typeface="Tekton Pro BoldExt"/>
              </a:rPr>
              <a:t>-&gt; that makes them feel unimportant!!! :( </a:t>
            </a:r>
          </a:p>
        </p:txBody>
      </p:sp>
      <p:pic>
        <p:nvPicPr>
          <p:cNvPr id="79" name="Shape 79"/>
          <p:cNvPicPr preferRelativeResize="0"/>
          <p:nvPr/>
        </p:nvPicPr>
        <p:blipFill>
          <a:blip r:embed="rId3">
            <a:alphaModFix/>
          </a:blip>
          <a:stretch>
            <a:fillRect/>
          </a:stretch>
        </p:blipFill>
        <p:spPr>
          <a:xfrm>
            <a:off x="4934505" y="95027"/>
            <a:ext cx="3773946" cy="1150658"/>
          </a:xfrm>
          <a:prstGeom prst="rect">
            <a:avLst/>
          </a:prstGeom>
          <a:noFill/>
          <a:ln>
            <a:noFill/>
          </a:ln>
        </p:spPr>
      </p:pic>
      <p:pic>
        <p:nvPicPr>
          <p:cNvPr id="2" name="Picture 1"/>
          <p:cNvPicPr>
            <a:picLocks noChangeAspect="1"/>
          </p:cNvPicPr>
          <p:nvPr/>
        </p:nvPicPr>
        <p:blipFill>
          <a:blip r:embed="rId4"/>
          <a:stretch>
            <a:fillRect/>
          </a:stretch>
        </p:blipFill>
        <p:spPr>
          <a:xfrm>
            <a:off x="5016723" y="4491451"/>
            <a:ext cx="3815576" cy="579248"/>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58198" y="3856869"/>
            <a:ext cx="1480639" cy="1165298"/>
          </a:xfrm>
          <a:prstGeom prst="rect">
            <a:avLst/>
          </a:prstGeom>
        </p:spPr>
      </p:pic>
      <p:sp>
        <p:nvSpPr>
          <p:cNvPr id="84" name="Shape 84"/>
          <p:cNvSpPr txBox="1">
            <a:spLocks noGrp="1"/>
          </p:cNvSpPr>
          <p:nvPr>
            <p:ph type="title"/>
          </p:nvPr>
        </p:nvSpPr>
        <p:spPr>
          <a:xfrm>
            <a:off x="74175" y="71250"/>
            <a:ext cx="8520599" cy="572699"/>
          </a:xfrm>
          <a:prstGeom prst="rect">
            <a:avLst/>
          </a:prstGeom>
        </p:spPr>
        <p:txBody>
          <a:bodyPr lIns="91425" tIns="91425" rIns="91425" bIns="91425" anchor="t" anchorCtr="0">
            <a:noAutofit/>
          </a:bodyPr>
          <a:lstStyle/>
          <a:p>
            <a:pPr>
              <a:spcBef>
                <a:spcPts val="0"/>
              </a:spcBef>
              <a:buNone/>
            </a:pPr>
            <a:r>
              <a:rPr lang="en">
                <a:latin typeface="Tekton Pro BoldExt"/>
                <a:cs typeface="Tekton Pro BoldExt"/>
              </a:rPr>
              <a:t>Hook: How will you draw the reader in?</a:t>
            </a:r>
          </a:p>
        </p:txBody>
      </p:sp>
      <p:sp>
        <p:nvSpPr>
          <p:cNvPr id="85" name="Shape 85"/>
          <p:cNvSpPr txBox="1">
            <a:spLocks noGrp="1"/>
          </p:cNvSpPr>
          <p:nvPr>
            <p:ph type="body" idx="1"/>
          </p:nvPr>
        </p:nvSpPr>
        <p:spPr>
          <a:xfrm>
            <a:off x="220982" y="643950"/>
            <a:ext cx="8520599" cy="3334800"/>
          </a:xfrm>
          <a:prstGeom prst="rect">
            <a:avLst/>
          </a:prstGeom>
        </p:spPr>
        <p:txBody>
          <a:bodyPr lIns="91425" tIns="91425" rIns="91425" bIns="91425" anchor="t" anchorCtr="0">
            <a:noAutofit/>
          </a:bodyPr>
          <a:lstStyle/>
          <a:p>
            <a:pPr rtl="0">
              <a:spcBef>
                <a:spcPts val="0"/>
              </a:spcBef>
              <a:buNone/>
            </a:pPr>
            <a:r>
              <a:rPr lang="en" b="1" dirty="0">
                <a:solidFill>
                  <a:srgbClr val="01AFD1"/>
                </a:solidFill>
                <a:latin typeface="Tekton Pro BoldExt"/>
                <a:cs typeface="Tekton Pro BoldExt"/>
              </a:rPr>
              <a:t>Shocking statistic</a:t>
            </a:r>
            <a:r>
              <a:rPr lang="en" dirty="0">
                <a:latin typeface="Tekton Pro BoldExt"/>
                <a:cs typeface="Tekton Pro BoldExt"/>
              </a:rPr>
              <a:t>: </a:t>
            </a:r>
            <a:r>
              <a:rPr lang="en-US" dirty="0" smtClean="0">
                <a:latin typeface="Tekton Pro BoldExt"/>
                <a:cs typeface="Tekton Pro BoldExt"/>
              </a:rPr>
              <a:t>“Ninety percent</a:t>
            </a:r>
            <a:r>
              <a:rPr lang="en" dirty="0" smtClean="0">
                <a:latin typeface="Tekton Pro BoldExt"/>
                <a:cs typeface="Tekton Pro BoldExt"/>
              </a:rPr>
              <a:t> </a:t>
            </a:r>
            <a:r>
              <a:rPr lang="en" dirty="0">
                <a:latin typeface="Tekton Pro BoldExt"/>
                <a:cs typeface="Tekton Pro BoldExt"/>
              </a:rPr>
              <a:t>of animals in shelters are euthanized each year</a:t>
            </a:r>
            <a:r>
              <a:rPr lang="en" dirty="0" smtClean="0">
                <a:latin typeface="Tekton Pro BoldExt"/>
                <a:cs typeface="Tekton Pro BoldExt"/>
              </a:rPr>
              <a:t>.</a:t>
            </a:r>
            <a:r>
              <a:rPr lang="en-US" dirty="0" smtClean="0">
                <a:latin typeface="Tekton Pro BoldExt"/>
                <a:cs typeface="Tekton Pro BoldExt"/>
              </a:rPr>
              <a:t>”    ***Needs a citation!</a:t>
            </a:r>
            <a:endParaRPr lang="en" dirty="0">
              <a:latin typeface="Tekton Pro BoldExt"/>
              <a:cs typeface="Tekton Pro BoldExt"/>
            </a:endParaRPr>
          </a:p>
          <a:p>
            <a:pPr rtl="0">
              <a:spcBef>
                <a:spcPts val="0"/>
              </a:spcBef>
              <a:buNone/>
            </a:pPr>
            <a:r>
              <a:rPr lang="en" b="1" dirty="0">
                <a:solidFill>
                  <a:srgbClr val="01AFD1"/>
                </a:solidFill>
                <a:latin typeface="Tekton Pro BoldExt"/>
                <a:cs typeface="Tekton Pro BoldExt"/>
              </a:rPr>
              <a:t>Short Story</a:t>
            </a:r>
            <a:r>
              <a:rPr lang="en" dirty="0">
                <a:latin typeface="Tekton Pro BoldExt"/>
                <a:cs typeface="Tekton Pro BoldExt"/>
              </a:rPr>
              <a:t>: Michael Oher, a football player </a:t>
            </a:r>
            <a:r>
              <a:rPr lang="en" dirty="0" smtClean="0">
                <a:latin typeface="Tekton Pro BoldExt"/>
                <a:cs typeface="Tekton Pro BoldExt"/>
              </a:rPr>
              <a:t>unlike any </a:t>
            </a:r>
            <a:r>
              <a:rPr lang="en" dirty="0">
                <a:latin typeface="Tekton Pro BoldExt"/>
                <a:cs typeface="Tekton Pro BoldExt"/>
              </a:rPr>
              <a:t>other, was  </a:t>
            </a:r>
            <a:r>
              <a:rPr lang="en" dirty="0" smtClean="0">
                <a:latin typeface="Tekton Pro BoldExt"/>
                <a:cs typeface="Tekton Pro BoldExt"/>
              </a:rPr>
              <a:t>                   able </a:t>
            </a:r>
            <a:r>
              <a:rPr lang="en" dirty="0">
                <a:latin typeface="Tekton Pro BoldExt"/>
                <a:cs typeface="Tekton Pro BoldExt"/>
              </a:rPr>
              <a:t>to show the amazing </a:t>
            </a:r>
            <a:r>
              <a:rPr lang="en-US" dirty="0" smtClean="0">
                <a:latin typeface="Tekton Pro BoldExt"/>
                <a:cs typeface="Tekton Pro BoldExt"/>
              </a:rPr>
              <a:t>impact</a:t>
            </a:r>
            <a:r>
              <a:rPr lang="en-US" dirty="0">
                <a:latin typeface="Tekton Pro BoldExt"/>
                <a:cs typeface="Tekton Pro BoldExt"/>
              </a:rPr>
              <a:t> </a:t>
            </a:r>
            <a:r>
              <a:rPr lang="en" dirty="0" smtClean="0">
                <a:latin typeface="Tekton Pro BoldExt"/>
                <a:cs typeface="Tekton Pro BoldExt"/>
              </a:rPr>
              <a:t>athletics</a:t>
            </a:r>
            <a:r>
              <a:rPr lang="en-US" dirty="0" smtClean="0">
                <a:latin typeface="Tekton Pro BoldExt"/>
                <a:cs typeface="Tekton Pro BoldExt"/>
              </a:rPr>
              <a:t> can have</a:t>
            </a:r>
            <a:r>
              <a:rPr lang="en" dirty="0" smtClean="0">
                <a:latin typeface="Tekton Pro BoldExt"/>
                <a:cs typeface="Tekton Pro BoldExt"/>
              </a:rPr>
              <a:t> </a:t>
            </a:r>
            <a:r>
              <a:rPr lang="en" dirty="0">
                <a:latin typeface="Tekton Pro BoldExt"/>
                <a:cs typeface="Tekton Pro BoldExt"/>
              </a:rPr>
              <a:t>and its ability to </a:t>
            </a:r>
            <a:r>
              <a:rPr lang="en" dirty="0" smtClean="0">
                <a:latin typeface="Tekton Pro BoldExt"/>
                <a:cs typeface="Tekton Pro BoldExt"/>
              </a:rPr>
              <a:t>                          help </a:t>
            </a:r>
            <a:r>
              <a:rPr lang="en" dirty="0">
                <a:latin typeface="Tekton Pro BoldExt"/>
                <a:cs typeface="Tekton Pro BoldExt"/>
              </a:rPr>
              <a:t>students in need.</a:t>
            </a:r>
          </a:p>
          <a:p>
            <a:pPr rtl="0">
              <a:spcBef>
                <a:spcPts val="0"/>
              </a:spcBef>
              <a:buNone/>
            </a:pPr>
            <a:r>
              <a:rPr lang="en-US" b="1" dirty="0" smtClean="0">
                <a:solidFill>
                  <a:srgbClr val="01AFD1"/>
                </a:solidFill>
                <a:latin typeface="Tekton Pro BoldExt"/>
                <a:cs typeface="Tekton Pro BoldExt"/>
              </a:rPr>
              <a:t>Thought Provoking Idea</a:t>
            </a:r>
            <a:r>
              <a:rPr lang="en" b="1" dirty="0" smtClean="0">
                <a:latin typeface="Tekton Pro BoldExt"/>
                <a:cs typeface="Tekton Pro BoldExt"/>
              </a:rPr>
              <a:t>: </a:t>
            </a:r>
            <a:r>
              <a:rPr lang="en" dirty="0" smtClean="0">
                <a:latin typeface="Tekton Pro BoldExt"/>
                <a:cs typeface="Tekton Pro BoldExt"/>
              </a:rPr>
              <a:t> </a:t>
            </a:r>
            <a:r>
              <a:rPr lang="en-US" dirty="0" smtClean="0">
                <a:latin typeface="Tekton Pro BoldExt"/>
                <a:cs typeface="Tekton Pro BoldExt"/>
              </a:rPr>
              <a:t>Many have heard the phrase “it’s a small world,” but the veracity of this statement is lost to many. With the ever increasing number of people, the world has literally become smaller, leaving </a:t>
            </a:r>
            <a:r>
              <a:rPr lang="en-US" dirty="0">
                <a:latin typeface="Tekton Pro BoldExt"/>
                <a:cs typeface="Tekton Pro BoldExt"/>
              </a:rPr>
              <a:t>s</a:t>
            </a:r>
            <a:r>
              <a:rPr lang="en" dirty="0" smtClean="0">
                <a:latin typeface="Tekton Pro BoldExt"/>
                <a:cs typeface="Tekton Pro BoldExt"/>
              </a:rPr>
              <a:t>pace </a:t>
            </a:r>
            <a:r>
              <a:rPr lang="en-US" dirty="0" smtClean="0">
                <a:latin typeface="Tekton Pro BoldExt"/>
                <a:cs typeface="Tekton Pro BoldExt"/>
              </a:rPr>
              <a:t>as the next logical habitat for humans. </a:t>
            </a:r>
          </a:p>
          <a:p>
            <a:pPr rtl="0">
              <a:spcBef>
                <a:spcPts val="0"/>
              </a:spcBef>
              <a:buNone/>
            </a:pPr>
            <a:r>
              <a:rPr lang="en" dirty="0" smtClean="0">
                <a:solidFill>
                  <a:srgbClr val="01AFD1"/>
                </a:solidFill>
                <a:latin typeface="Tekton Pro BoldExt"/>
                <a:cs typeface="Tekton Pro BoldExt"/>
              </a:rPr>
              <a:t>If </a:t>
            </a:r>
            <a:r>
              <a:rPr lang="en" dirty="0">
                <a:solidFill>
                  <a:srgbClr val="01AFD1"/>
                </a:solidFill>
                <a:latin typeface="Tekton Pro BoldExt"/>
                <a:cs typeface="Tekton Pro BoldExt"/>
              </a:rPr>
              <a:t>you can’t think of one, write the outline then circle back to </a:t>
            </a:r>
            <a:r>
              <a:rPr lang="en" dirty="0" smtClean="0">
                <a:solidFill>
                  <a:srgbClr val="01AFD1"/>
                </a:solidFill>
                <a:latin typeface="Tekton Pro BoldExt"/>
                <a:cs typeface="Tekton Pro BoldExt"/>
              </a:rPr>
              <a:t>this</a:t>
            </a:r>
            <a:r>
              <a:rPr lang="en" dirty="0">
                <a:solidFill>
                  <a:srgbClr val="01AFD1"/>
                </a:solidFill>
                <a:latin typeface="Tekton Pro BoldExt"/>
                <a:cs typeface="Tekton Pro BoldExt"/>
              </a:rPr>
              <a:t>...usually by then, you have some ideas floating around!</a:t>
            </a:r>
          </a:p>
        </p:txBody>
      </p:sp>
      <p:pic>
        <p:nvPicPr>
          <p:cNvPr id="86" name="Shape 86"/>
          <p:cNvPicPr preferRelativeResize="0"/>
          <p:nvPr/>
        </p:nvPicPr>
        <p:blipFill>
          <a:blip r:embed="rId4">
            <a:alphaModFix/>
          </a:blip>
          <a:stretch>
            <a:fillRect/>
          </a:stretch>
        </p:blipFill>
        <p:spPr>
          <a:xfrm>
            <a:off x="7801780" y="374019"/>
            <a:ext cx="1237057" cy="105255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79275"/>
            <a:ext cx="8520599" cy="572699"/>
          </a:xfrm>
          <a:prstGeom prst="rect">
            <a:avLst/>
          </a:prstGeom>
        </p:spPr>
        <p:txBody>
          <a:bodyPr lIns="91425" tIns="91425" rIns="91425" bIns="91425" anchor="t" anchorCtr="0">
            <a:noAutofit/>
          </a:bodyPr>
          <a:lstStyle/>
          <a:p>
            <a:pPr>
              <a:spcBef>
                <a:spcPts val="0"/>
              </a:spcBef>
              <a:buNone/>
            </a:pPr>
            <a:r>
              <a:rPr lang="en">
                <a:latin typeface="Tekton Pro BoldExt"/>
                <a:cs typeface="Tekton Pro BoldExt"/>
              </a:rPr>
              <a:t>How do I make a thesis?????</a:t>
            </a:r>
          </a:p>
        </p:txBody>
      </p:sp>
      <p:sp>
        <p:nvSpPr>
          <p:cNvPr id="92" name="Shape 92"/>
          <p:cNvSpPr txBox="1">
            <a:spLocks noGrp="1"/>
          </p:cNvSpPr>
          <p:nvPr>
            <p:ph type="body" idx="1"/>
          </p:nvPr>
        </p:nvSpPr>
        <p:spPr>
          <a:xfrm>
            <a:off x="176975" y="738525"/>
            <a:ext cx="8820600" cy="3686100"/>
          </a:xfrm>
          <a:prstGeom prst="rect">
            <a:avLst/>
          </a:prstGeom>
        </p:spPr>
        <p:txBody>
          <a:bodyPr lIns="91425" tIns="91425" rIns="91425" bIns="91425" anchor="t" anchorCtr="0">
            <a:noAutofit/>
          </a:bodyPr>
          <a:lstStyle/>
          <a:p>
            <a:pPr rtl="0">
              <a:spcBef>
                <a:spcPts val="0"/>
              </a:spcBef>
              <a:buNone/>
            </a:pPr>
            <a:r>
              <a:rPr lang="en" sz="2000" b="1" dirty="0">
                <a:solidFill>
                  <a:srgbClr val="01AFD1"/>
                </a:solidFill>
                <a:latin typeface="Tekton Pro BoldExt"/>
                <a:cs typeface="Tekton Pro BoldExt"/>
              </a:rPr>
              <a:t>Thesis= Claim on the topic + Solution (call to </a:t>
            </a:r>
            <a:r>
              <a:rPr lang="en" sz="2000" b="1" dirty="0" smtClean="0">
                <a:solidFill>
                  <a:srgbClr val="01AFD1"/>
                </a:solidFill>
                <a:latin typeface="Tekton Pro BoldExt"/>
                <a:cs typeface="Tekton Pro BoldExt"/>
              </a:rPr>
              <a:t>action)</a:t>
            </a:r>
            <a:endParaRPr lang="en-US" sz="2000" b="1" dirty="0" smtClean="0">
              <a:solidFill>
                <a:srgbClr val="01AFD1"/>
              </a:solidFill>
              <a:latin typeface="Tekton Pro BoldExt"/>
              <a:cs typeface="Tekton Pro BoldExt"/>
            </a:endParaRPr>
          </a:p>
          <a:p>
            <a:pPr rtl="0">
              <a:spcBef>
                <a:spcPts val="0"/>
              </a:spcBef>
              <a:buNone/>
            </a:pPr>
            <a:r>
              <a:rPr lang="en-US" sz="2000" b="1" dirty="0">
                <a:solidFill>
                  <a:srgbClr val="01AFD1"/>
                </a:solidFill>
                <a:latin typeface="Tekton Pro BoldExt"/>
                <a:cs typeface="Tekton Pro BoldExt"/>
              </a:rPr>
              <a:t>M</a:t>
            </a:r>
            <a:r>
              <a:rPr lang="en" sz="2000" b="1" dirty="0" smtClean="0">
                <a:solidFill>
                  <a:srgbClr val="01AFD1"/>
                </a:solidFill>
                <a:latin typeface="Tekton Pro BoldExt"/>
                <a:cs typeface="Tekton Pro BoldExt"/>
              </a:rPr>
              <a:t>y topic/claim</a:t>
            </a:r>
            <a:r>
              <a:rPr lang="en" sz="2000" dirty="0" smtClean="0">
                <a:latin typeface="Tekton Pro BoldExt"/>
                <a:cs typeface="Tekton Pro BoldExt"/>
              </a:rPr>
              <a:t>: </a:t>
            </a:r>
            <a:r>
              <a:rPr lang="en-US" sz="2000" dirty="0" smtClean="0">
                <a:latin typeface="Tekton Pro BoldExt"/>
                <a:cs typeface="Tekton Pro BoldExt"/>
              </a:rPr>
              <a:t>Cases of</a:t>
            </a:r>
            <a:r>
              <a:rPr lang="en-US" sz="2000" dirty="0">
                <a:latin typeface="Tekton Pro BoldExt"/>
                <a:cs typeface="Tekton Pro BoldExt"/>
              </a:rPr>
              <a:t> </a:t>
            </a:r>
            <a:r>
              <a:rPr lang="en-US" sz="2000" dirty="0" smtClean="0">
                <a:latin typeface="Tekton Pro BoldExt"/>
                <a:cs typeface="Tekton Pro BoldExt"/>
              </a:rPr>
              <a:t>p</a:t>
            </a:r>
            <a:r>
              <a:rPr lang="en" sz="2000" dirty="0" smtClean="0">
                <a:latin typeface="Tekton Pro BoldExt"/>
                <a:cs typeface="Tekton Pro BoldExt"/>
              </a:rPr>
              <a:t>olice </a:t>
            </a:r>
            <a:r>
              <a:rPr lang="en" sz="2000" dirty="0">
                <a:latin typeface="Tekton Pro BoldExt"/>
                <a:cs typeface="Tekton Pro BoldExt"/>
              </a:rPr>
              <a:t>brutality </a:t>
            </a:r>
            <a:r>
              <a:rPr lang="en-US" sz="2000" dirty="0" smtClean="0">
                <a:latin typeface="Tekton Pro BoldExt"/>
                <a:cs typeface="Tekton Pro BoldExt"/>
              </a:rPr>
              <a:t>have increased </a:t>
            </a:r>
            <a:r>
              <a:rPr lang="en" sz="2000" dirty="0" smtClean="0">
                <a:latin typeface="Tekton Pro BoldExt"/>
                <a:cs typeface="Tekton Pro BoldExt"/>
              </a:rPr>
              <a:t>and </a:t>
            </a:r>
            <a:r>
              <a:rPr lang="en" sz="2000" dirty="0">
                <a:latin typeface="Tekton Pro BoldExt"/>
                <a:cs typeface="Tekton Pro BoldExt"/>
              </a:rPr>
              <a:t>causes too many deaths.</a:t>
            </a:r>
          </a:p>
          <a:p>
            <a:pPr rtl="0">
              <a:spcBef>
                <a:spcPts val="0"/>
              </a:spcBef>
              <a:buNone/>
            </a:pPr>
            <a:r>
              <a:rPr lang="en" sz="2000" b="1" dirty="0">
                <a:solidFill>
                  <a:srgbClr val="01AFD1"/>
                </a:solidFill>
                <a:latin typeface="Tekton Pro BoldExt"/>
                <a:cs typeface="Tekton Pro BoldExt"/>
              </a:rPr>
              <a:t>My solution</a:t>
            </a:r>
            <a:r>
              <a:rPr lang="en" sz="2000" dirty="0">
                <a:latin typeface="Tekton Pro BoldExt"/>
                <a:cs typeface="Tekton Pro BoldExt"/>
              </a:rPr>
              <a:t>: Body cameras can help prevent </a:t>
            </a:r>
            <a:r>
              <a:rPr lang="en-US" sz="2000" dirty="0" smtClean="0">
                <a:latin typeface="Tekton Pro BoldExt"/>
                <a:cs typeface="Tekton Pro BoldExt"/>
              </a:rPr>
              <a:t>excessive </a:t>
            </a:r>
            <a:r>
              <a:rPr lang="en" sz="2000" dirty="0" smtClean="0">
                <a:latin typeface="Tekton Pro BoldExt"/>
                <a:cs typeface="Tekton Pro BoldExt"/>
              </a:rPr>
              <a:t>police </a:t>
            </a:r>
            <a:r>
              <a:rPr lang="en" sz="2000" dirty="0">
                <a:latin typeface="Tekton Pro BoldExt"/>
                <a:cs typeface="Tekton Pro BoldExt"/>
              </a:rPr>
              <a:t>brutality. </a:t>
            </a:r>
          </a:p>
          <a:p>
            <a:pPr>
              <a:spcBef>
                <a:spcPts val="0"/>
              </a:spcBef>
              <a:buNone/>
            </a:pPr>
            <a:r>
              <a:rPr lang="en" sz="2000" b="1" dirty="0">
                <a:solidFill>
                  <a:srgbClr val="01AFD1"/>
                </a:solidFill>
                <a:latin typeface="Tekton Pro BoldExt"/>
                <a:cs typeface="Tekton Pro BoldExt"/>
              </a:rPr>
              <a:t>Thesis</a:t>
            </a:r>
            <a:r>
              <a:rPr lang="en" sz="2000" dirty="0">
                <a:latin typeface="Tekton Pro BoldExt"/>
                <a:cs typeface="Tekton Pro BoldExt"/>
              </a:rPr>
              <a:t>: Police brutality and </a:t>
            </a:r>
            <a:r>
              <a:rPr lang="en-US" sz="2000" dirty="0" smtClean="0">
                <a:latin typeface="Tekton Pro BoldExt"/>
                <a:cs typeface="Tekton Pro BoldExt"/>
              </a:rPr>
              <a:t>extreme</a:t>
            </a:r>
            <a:r>
              <a:rPr lang="en" sz="2000" dirty="0" smtClean="0">
                <a:latin typeface="Tekton Pro BoldExt"/>
                <a:cs typeface="Tekton Pro BoldExt"/>
              </a:rPr>
              <a:t> </a:t>
            </a:r>
            <a:r>
              <a:rPr lang="en" sz="2000" dirty="0">
                <a:latin typeface="Tekton Pro BoldExt"/>
                <a:cs typeface="Tekton Pro BoldExt"/>
              </a:rPr>
              <a:t>force </a:t>
            </a:r>
            <a:r>
              <a:rPr lang="en" sz="2000" dirty="0" smtClean="0">
                <a:latin typeface="Tekton Pro BoldExt"/>
                <a:cs typeface="Tekton Pro BoldExt"/>
              </a:rPr>
              <a:t>ha</a:t>
            </a:r>
            <a:r>
              <a:rPr lang="en-US" sz="2000" dirty="0" err="1" smtClean="0">
                <a:latin typeface="Tekton Pro BoldExt"/>
                <a:cs typeface="Tekton Pro BoldExt"/>
              </a:rPr>
              <a:t>ve</a:t>
            </a:r>
            <a:r>
              <a:rPr lang="en" sz="2000" dirty="0" smtClean="0">
                <a:latin typeface="Tekton Pro BoldExt"/>
                <a:cs typeface="Tekton Pro BoldExt"/>
              </a:rPr>
              <a:t> </a:t>
            </a:r>
            <a:r>
              <a:rPr lang="en" sz="2000" dirty="0">
                <a:latin typeface="Tekton Pro BoldExt"/>
                <a:cs typeface="Tekton Pro BoldExt"/>
              </a:rPr>
              <a:t>become </a:t>
            </a:r>
            <a:r>
              <a:rPr lang="en-US" sz="2000" dirty="0" smtClean="0">
                <a:latin typeface="Tekton Pro BoldExt"/>
                <a:cs typeface="Tekton Pro BoldExt"/>
              </a:rPr>
              <a:t>more apparent</a:t>
            </a:r>
            <a:r>
              <a:rPr lang="en" sz="2000" dirty="0" smtClean="0">
                <a:latin typeface="Tekton Pro BoldExt"/>
                <a:cs typeface="Tekton Pro BoldExt"/>
              </a:rPr>
              <a:t> </a:t>
            </a:r>
            <a:r>
              <a:rPr lang="en" sz="2000" dirty="0">
                <a:latin typeface="Tekton Pro BoldExt"/>
                <a:cs typeface="Tekton Pro BoldExt"/>
              </a:rPr>
              <a:t>in the </a:t>
            </a:r>
            <a:r>
              <a:rPr lang="en" sz="2000" dirty="0" smtClean="0">
                <a:latin typeface="Tekton Pro BoldExt"/>
                <a:cs typeface="Tekton Pro BoldExt"/>
              </a:rPr>
              <a:t>U</a:t>
            </a:r>
            <a:r>
              <a:rPr lang="en-US" sz="2000" dirty="0" err="1" smtClean="0">
                <a:latin typeface="Tekton Pro BoldExt"/>
                <a:cs typeface="Tekton Pro BoldExt"/>
              </a:rPr>
              <a:t>nited</a:t>
            </a:r>
            <a:r>
              <a:rPr lang="en-US" sz="2000" dirty="0" smtClean="0">
                <a:latin typeface="Tekton Pro BoldExt"/>
                <a:cs typeface="Tekton Pro BoldExt"/>
              </a:rPr>
              <a:t> </a:t>
            </a:r>
            <a:r>
              <a:rPr lang="en" sz="2000" dirty="0" smtClean="0">
                <a:latin typeface="Tekton Pro BoldExt"/>
                <a:cs typeface="Tekton Pro BoldExt"/>
              </a:rPr>
              <a:t>S</a:t>
            </a:r>
            <a:r>
              <a:rPr lang="en-US" sz="2000" dirty="0" err="1" smtClean="0">
                <a:latin typeface="Tekton Pro BoldExt"/>
                <a:cs typeface="Tekton Pro BoldExt"/>
              </a:rPr>
              <a:t>tates</a:t>
            </a:r>
            <a:r>
              <a:rPr lang="en" sz="2000" dirty="0" smtClean="0">
                <a:latin typeface="Tekton Pro BoldExt"/>
                <a:cs typeface="Tekton Pro BoldExt"/>
              </a:rPr>
              <a:t> </a:t>
            </a:r>
            <a:r>
              <a:rPr lang="en" sz="2000" dirty="0">
                <a:latin typeface="Tekton Pro BoldExt"/>
                <a:cs typeface="Tekton Pro BoldExt"/>
              </a:rPr>
              <a:t>due to recent arrests and </a:t>
            </a:r>
            <a:r>
              <a:rPr lang="en-US" sz="2000" dirty="0" smtClean="0">
                <a:latin typeface="Tekton Pro BoldExt"/>
                <a:cs typeface="Tekton Pro BoldExt"/>
              </a:rPr>
              <a:t>death </a:t>
            </a:r>
            <a:r>
              <a:rPr lang="en" sz="2000" dirty="0" smtClean="0">
                <a:latin typeface="Tekton Pro BoldExt"/>
                <a:cs typeface="Tekton Pro BoldExt"/>
              </a:rPr>
              <a:t>of </a:t>
            </a:r>
            <a:r>
              <a:rPr lang="en" sz="2000" dirty="0">
                <a:latin typeface="Tekton Pro BoldExt"/>
                <a:cs typeface="Tekton Pro BoldExt"/>
              </a:rPr>
              <a:t>unarmed civilians in police custody; to prevent the use of excessive force by </a:t>
            </a:r>
            <a:r>
              <a:rPr lang="en-US" sz="2000" dirty="0" smtClean="0">
                <a:latin typeface="Tekton Pro BoldExt"/>
                <a:cs typeface="Tekton Pro BoldExt"/>
              </a:rPr>
              <a:t>officers</a:t>
            </a:r>
            <a:r>
              <a:rPr lang="en" sz="2000" dirty="0" smtClean="0">
                <a:latin typeface="Tekton Pro BoldExt"/>
                <a:cs typeface="Tekton Pro BoldExt"/>
              </a:rPr>
              <a:t>, wear</a:t>
            </a:r>
            <a:r>
              <a:rPr lang="en-US" sz="2000" dirty="0" err="1" smtClean="0">
                <a:latin typeface="Tekton Pro BoldExt"/>
                <a:cs typeface="Tekton Pro BoldExt"/>
              </a:rPr>
              <a:t>ing</a:t>
            </a:r>
            <a:r>
              <a:rPr lang="en" sz="2000" dirty="0" smtClean="0">
                <a:latin typeface="Tekton Pro BoldExt"/>
                <a:cs typeface="Tekton Pro BoldExt"/>
              </a:rPr>
              <a:t> </a:t>
            </a:r>
            <a:r>
              <a:rPr lang="en" sz="2000" dirty="0">
                <a:latin typeface="Tekton Pro BoldExt"/>
                <a:cs typeface="Tekton Pro BoldExt"/>
              </a:rPr>
              <a:t>body cameras while on </a:t>
            </a:r>
            <a:r>
              <a:rPr lang="en" sz="2000" dirty="0" smtClean="0">
                <a:latin typeface="Tekton Pro BoldExt"/>
                <a:cs typeface="Tekton Pro BoldExt"/>
              </a:rPr>
              <a:t>duty</a:t>
            </a:r>
            <a:r>
              <a:rPr lang="en-US" sz="2000" dirty="0" smtClean="0">
                <a:latin typeface="Tekton Pro BoldExt"/>
                <a:cs typeface="Tekton Pro BoldExt"/>
              </a:rPr>
              <a:t> should be mandated</a:t>
            </a:r>
            <a:r>
              <a:rPr lang="en" sz="2000" dirty="0" smtClean="0">
                <a:latin typeface="Tekton Pro BoldExt"/>
                <a:cs typeface="Tekton Pro BoldExt"/>
              </a:rPr>
              <a:t>. </a:t>
            </a:r>
            <a:endParaRPr lang="en" sz="2000" dirty="0">
              <a:latin typeface="Tekton Pro BoldExt"/>
              <a:cs typeface="Tekton Pro BoldExt"/>
            </a:endParaRPr>
          </a:p>
        </p:txBody>
      </p:sp>
      <p:pic>
        <p:nvPicPr>
          <p:cNvPr id="93" name="Shape 93"/>
          <p:cNvPicPr preferRelativeResize="0"/>
          <p:nvPr/>
        </p:nvPicPr>
        <p:blipFill>
          <a:blip r:embed="rId3">
            <a:alphaModFix/>
          </a:blip>
          <a:stretch>
            <a:fillRect/>
          </a:stretch>
        </p:blipFill>
        <p:spPr>
          <a:xfrm>
            <a:off x="7013467" y="79275"/>
            <a:ext cx="1984108" cy="737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7469575" y="55675"/>
            <a:ext cx="1520375" cy="1086349"/>
          </a:xfrm>
          <a:prstGeom prst="rect">
            <a:avLst/>
          </a:prstGeom>
          <a:noFill/>
          <a:ln>
            <a:noFill/>
          </a:ln>
        </p:spPr>
      </p:pic>
      <p:sp>
        <p:nvSpPr>
          <p:cNvPr id="98" name="Shape 98"/>
          <p:cNvSpPr txBox="1">
            <a:spLocks noGrp="1"/>
          </p:cNvSpPr>
          <p:nvPr>
            <p:ph type="title"/>
          </p:nvPr>
        </p:nvSpPr>
        <p:spPr>
          <a:xfrm>
            <a:off x="311700" y="55675"/>
            <a:ext cx="8520599" cy="572699"/>
          </a:xfrm>
          <a:prstGeom prst="rect">
            <a:avLst/>
          </a:prstGeom>
        </p:spPr>
        <p:txBody>
          <a:bodyPr lIns="91425" tIns="91425" rIns="91425" bIns="91425" anchor="t" anchorCtr="0">
            <a:noAutofit/>
          </a:bodyPr>
          <a:lstStyle/>
          <a:p>
            <a:r>
              <a:rPr lang="en-US" dirty="0">
                <a:latin typeface="Tekton Pro BoldExt"/>
                <a:cs typeface="Tekton Pro BoldExt"/>
              </a:rPr>
              <a:t>A</a:t>
            </a:r>
            <a:r>
              <a:rPr lang="en" dirty="0" smtClean="0">
                <a:latin typeface="Tekton Pro BoldExt"/>
                <a:cs typeface="Tekton Pro BoldExt"/>
              </a:rPr>
              <a:t>gain</a:t>
            </a:r>
            <a:r>
              <a:rPr lang="en-US" dirty="0" smtClean="0">
                <a:latin typeface="Tekton Pro BoldExt"/>
                <a:cs typeface="Tekton Pro BoldExt"/>
              </a:rPr>
              <a:t> </a:t>
            </a:r>
            <a:r>
              <a:rPr lang="en" dirty="0" smtClean="0">
                <a:solidFill>
                  <a:srgbClr val="01AFD1"/>
                </a:solidFill>
                <a:latin typeface="Tekton Pro BoldExt"/>
                <a:cs typeface="Tekton Pro BoldExt"/>
              </a:rPr>
              <a:t>Thesis=Claim+Solution</a:t>
            </a:r>
            <a:r>
              <a:rPr lang="en" dirty="0">
                <a:solidFill>
                  <a:srgbClr val="01AFD1"/>
                </a:solidFill>
                <a:latin typeface="Tekton Pro BoldExt"/>
                <a:cs typeface="Tekton Pro BoldExt"/>
              </a:rPr>
              <a:t/>
            </a:r>
            <a:br>
              <a:rPr lang="en" dirty="0">
                <a:solidFill>
                  <a:srgbClr val="01AFD1"/>
                </a:solidFill>
                <a:latin typeface="Tekton Pro BoldExt"/>
                <a:cs typeface="Tekton Pro BoldExt"/>
              </a:rPr>
            </a:br>
            <a:endParaRPr lang="en" dirty="0">
              <a:latin typeface="Tekton Pro BoldExt"/>
              <a:cs typeface="Tekton Pro BoldExt"/>
            </a:endParaRPr>
          </a:p>
        </p:txBody>
      </p:sp>
      <p:sp>
        <p:nvSpPr>
          <p:cNvPr id="99" name="Shape 99"/>
          <p:cNvSpPr txBox="1">
            <a:spLocks noGrp="1"/>
          </p:cNvSpPr>
          <p:nvPr>
            <p:ph type="body" idx="1"/>
          </p:nvPr>
        </p:nvSpPr>
        <p:spPr>
          <a:xfrm>
            <a:off x="311700" y="679549"/>
            <a:ext cx="8678250" cy="4141407"/>
          </a:xfrm>
          <a:prstGeom prst="rect">
            <a:avLst/>
          </a:prstGeom>
        </p:spPr>
        <p:txBody>
          <a:bodyPr lIns="91425" tIns="91425" rIns="91425" bIns="91425" anchor="t" anchorCtr="0">
            <a:noAutofit/>
          </a:bodyPr>
          <a:lstStyle/>
          <a:p>
            <a:pPr rtl="0">
              <a:spcBef>
                <a:spcPts val="0"/>
              </a:spcBef>
              <a:buNone/>
            </a:pPr>
            <a:r>
              <a:rPr lang="en-US" sz="2200" dirty="0" smtClean="0">
                <a:solidFill>
                  <a:srgbClr val="01AFD1"/>
                </a:solidFill>
                <a:latin typeface="Tekton Pro BoldExt"/>
                <a:cs typeface="Tekton Pro BoldExt"/>
              </a:rPr>
              <a:t>T</a:t>
            </a:r>
            <a:r>
              <a:rPr lang="en" sz="2200" dirty="0" smtClean="0">
                <a:solidFill>
                  <a:srgbClr val="01AFD1"/>
                </a:solidFill>
                <a:latin typeface="Tekton Pro BoldExt"/>
                <a:cs typeface="Tekton Pro BoldExt"/>
              </a:rPr>
              <a:t>opic/claim</a:t>
            </a:r>
            <a:r>
              <a:rPr lang="en" sz="2200" dirty="0" smtClean="0">
                <a:solidFill>
                  <a:srgbClr val="000000"/>
                </a:solidFill>
                <a:latin typeface="Tekton Pro BoldExt"/>
                <a:cs typeface="Tekton Pro BoldExt"/>
              </a:rPr>
              <a:t>: </a:t>
            </a:r>
            <a:r>
              <a:rPr lang="en" sz="2200" dirty="0">
                <a:solidFill>
                  <a:srgbClr val="000000"/>
                </a:solidFill>
                <a:latin typeface="Tekton Pro BoldExt"/>
                <a:cs typeface="Tekton Pro BoldExt"/>
              </a:rPr>
              <a:t>Space exploration needs to continue to search for potential resources and alternate planetary </a:t>
            </a:r>
            <a:r>
              <a:rPr lang="en" sz="2200" dirty="0" smtClean="0">
                <a:solidFill>
                  <a:srgbClr val="000000"/>
                </a:solidFill>
                <a:latin typeface="Tekton Pro BoldExt"/>
                <a:cs typeface="Tekton Pro BoldExt"/>
              </a:rPr>
              <a:t>life.</a:t>
            </a:r>
            <a:endParaRPr lang="en-US" sz="2200" dirty="0" smtClean="0">
              <a:solidFill>
                <a:srgbClr val="000000"/>
              </a:solidFill>
              <a:latin typeface="Tekton Pro BoldExt"/>
              <a:cs typeface="Tekton Pro BoldExt"/>
            </a:endParaRPr>
          </a:p>
          <a:p>
            <a:pPr rtl="0">
              <a:spcBef>
                <a:spcPts val="0"/>
              </a:spcBef>
              <a:buNone/>
            </a:pPr>
            <a:r>
              <a:rPr lang="en-US" sz="2200" dirty="0">
                <a:solidFill>
                  <a:srgbClr val="01AFD1"/>
                </a:solidFill>
                <a:latin typeface="Tekton Pro BoldExt"/>
                <a:cs typeface="Tekton Pro BoldExt"/>
              </a:rPr>
              <a:t>S</a:t>
            </a:r>
            <a:r>
              <a:rPr lang="en" sz="2200" dirty="0" smtClean="0">
                <a:solidFill>
                  <a:srgbClr val="01AFD1"/>
                </a:solidFill>
                <a:latin typeface="Tekton Pro BoldExt"/>
                <a:cs typeface="Tekton Pro BoldExt"/>
              </a:rPr>
              <a:t>olution</a:t>
            </a:r>
            <a:r>
              <a:rPr lang="en" sz="2200" dirty="0">
                <a:solidFill>
                  <a:srgbClr val="000000"/>
                </a:solidFill>
                <a:latin typeface="Tekton Pro BoldExt"/>
                <a:cs typeface="Tekton Pro BoldExt"/>
              </a:rPr>
              <a:t>: </a:t>
            </a:r>
            <a:r>
              <a:rPr lang="en" sz="2200" dirty="0" smtClean="0">
                <a:solidFill>
                  <a:srgbClr val="000000"/>
                </a:solidFill>
                <a:latin typeface="Tekton Pro BoldExt"/>
                <a:cs typeface="Tekton Pro BoldExt"/>
              </a:rPr>
              <a:t>Funding </a:t>
            </a:r>
            <a:r>
              <a:rPr lang="en" sz="2200" dirty="0">
                <a:solidFill>
                  <a:srgbClr val="000000"/>
                </a:solidFill>
                <a:latin typeface="Tekton Pro BoldExt"/>
                <a:cs typeface="Tekton Pro BoldExt"/>
              </a:rPr>
              <a:t>NASA is necessary to continue research on these cases. </a:t>
            </a:r>
            <a:endParaRPr lang="en-US" sz="2200" dirty="0" smtClean="0">
              <a:solidFill>
                <a:srgbClr val="000000"/>
              </a:solidFill>
              <a:latin typeface="Tekton Pro BoldExt"/>
              <a:cs typeface="Tekton Pro BoldExt"/>
            </a:endParaRPr>
          </a:p>
          <a:p>
            <a:pPr rtl="0">
              <a:spcBef>
                <a:spcPts val="0"/>
              </a:spcBef>
              <a:spcAft>
                <a:spcPts val="0"/>
              </a:spcAft>
              <a:buNone/>
            </a:pPr>
            <a:r>
              <a:rPr lang="en" sz="2200" b="1" dirty="0" smtClean="0">
                <a:solidFill>
                  <a:srgbClr val="01AFD1"/>
                </a:solidFill>
                <a:latin typeface="Tekton Pro BoldExt"/>
                <a:cs typeface="Tekton Pro BoldExt"/>
              </a:rPr>
              <a:t>Thesis</a:t>
            </a:r>
            <a:r>
              <a:rPr lang="en" sz="2200" dirty="0">
                <a:solidFill>
                  <a:srgbClr val="000000"/>
                </a:solidFill>
                <a:latin typeface="Tekton Pro BoldExt"/>
                <a:cs typeface="Tekton Pro BoldExt"/>
              </a:rPr>
              <a:t>: </a:t>
            </a:r>
            <a:r>
              <a:rPr lang="en-US" sz="2200" dirty="0" smtClean="0">
                <a:solidFill>
                  <a:srgbClr val="000000"/>
                </a:solidFill>
                <a:latin typeface="Tekton Pro BoldExt"/>
                <a:cs typeface="Tekton Pro BoldExt"/>
              </a:rPr>
              <a:t>The government must continue 		</a:t>
            </a:r>
          </a:p>
          <a:p>
            <a:pPr rtl="0">
              <a:spcBef>
                <a:spcPts val="0"/>
              </a:spcBef>
              <a:spcAft>
                <a:spcPts val="0"/>
              </a:spcAft>
              <a:buNone/>
            </a:pPr>
            <a:r>
              <a:rPr lang="en-US" sz="2200" dirty="0" smtClean="0">
                <a:solidFill>
                  <a:srgbClr val="000000"/>
                </a:solidFill>
                <a:latin typeface="Tekton Pro BoldExt"/>
                <a:cs typeface="Tekton Pro BoldExt"/>
              </a:rPr>
              <a:t>to fund NASA’s </a:t>
            </a:r>
            <a:r>
              <a:rPr lang="en-US" sz="2200" dirty="0">
                <a:solidFill>
                  <a:srgbClr val="000000"/>
                </a:solidFill>
                <a:latin typeface="Tekton Pro BoldExt"/>
                <a:cs typeface="Tekton Pro BoldExt"/>
              </a:rPr>
              <a:t>s</a:t>
            </a:r>
            <a:r>
              <a:rPr lang="en" sz="2200" dirty="0" smtClean="0">
                <a:solidFill>
                  <a:srgbClr val="000000"/>
                </a:solidFill>
                <a:latin typeface="Tekton Pro BoldExt"/>
                <a:cs typeface="Tekton Pro BoldExt"/>
              </a:rPr>
              <a:t>pace exploratio</a:t>
            </a:r>
            <a:r>
              <a:rPr lang="en-US" sz="2200" dirty="0" smtClean="0">
                <a:solidFill>
                  <a:srgbClr val="000000"/>
                </a:solidFill>
                <a:latin typeface="Tekton Pro BoldExt"/>
                <a:cs typeface="Tekton Pro BoldExt"/>
              </a:rPr>
              <a:t>n 		</a:t>
            </a:r>
            <a:endParaRPr lang="en-US" sz="2200" dirty="0">
              <a:solidFill>
                <a:srgbClr val="000000"/>
              </a:solidFill>
              <a:latin typeface="Tekton Pro BoldExt"/>
              <a:cs typeface="Tekton Pro BoldExt"/>
            </a:endParaRPr>
          </a:p>
          <a:p>
            <a:pPr rtl="0">
              <a:spcBef>
                <a:spcPts val="0"/>
              </a:spcBef>
              <a:spcAft>
                <a:spcPts val="0"/>
              </a:spcAft>
              <a:buNone/>
            </a:pPr>
            <a:r>
              <a:rPr lang="en-US" sz="2200" dirty="0" smtClean="0">
                <a:solidFill>
                  <a:srgbClr val="000000"/>
                </a:solidFill>
                <a:latin typeface="Tekton Pro BoldExt"/>
                <a:cs typeface="Tekton Pro BoldExt"/>
              </a:rPr>
              <a:t>because Earth’s resources and 		</a:t>
            </a:r>
            <a:endParaRPr lang="en-US" sz="2200" dirty="0">
              <a:solidFill>
                <a:srgbClr val="000000"/>
              </a:solidFill>
              <a:latin typeface="Tekton Pro BoldExt"/>
              <a:cs typeface="Tekton Pro BoldExt"/>
            </a:endParaRPr>
          </a:p>
          <a:p>
            <a:pPr rtl="0">
              <a:spcBef>
                <a:spcPts val="0"/>
              </a:spcBef>
              <a:spcAft>
                <a:spcPts val="0"/>
              </a:spcAft>
              <a:buNone/>
            </a:pPr>
            <a:r>
              <a:rPr lang="en-US" sz="2200" dirty="0" smtClean="0">
                <a:solidFill>
                  <a:srgbClr val="000000"/>
                </a:solidFill>
                <a:latin typeface="Tekton Pro BoldExt"/>
                <a:cs typeface="Tekton Pro BoldExt"/>
              </a:rPr>
              <a:t>capabilities are not infinite and may 		</a:t>
            </a:r>
          </a:p>
          <a:p>
            <a:pPr rtl="0">
              <a:spcBef>
                <a:spcPts val="0"/>
              </a:spcBef>
              <a:spcAft>
                <a:spcPts val="0"/>
              </a:spcAft>
              <a:buNone/>
            </a:pPr>
            <a:r>
              <a:rPr lang="en-US" sz="2200" dirty="0" smtClean="0">
                <a:solidFill>
                  <a:srgbClr val="000000"/>
                </a:solidFill>
                <a:latin typeface="Tekton Pro BoldExt"/>
                <a:cs typeface="Tekton Pro BoldExt"/>
              </a:rPr>
              <a:t>one day be completely exhausted. </a:t>
            </a:r>
          </a:p>
        </p:txBody>
      </p:sp>
      <p:pic>
        <p:nvPicPr>
          <p:cNvPr id="2" name="Picture 1"/>
          <p:cNvPicPr>
            <a:picLocks noChangeAspect="1"/>
          </p:cNvPicPr>
          <p:nvPr/>
        </p:nvPicPr>
        <p:blipFill>
          <a:blip r:embed="rId4"/>
          <a:stretch>
            <a:fillRect/>
          </a:stretch>
        </p:blipFill>
        <p:spPr>
          <a:xfrm>
            <a:off x="6323855" y="3053645"/>
            <a:ext cx="2734663" cy="1704350"/>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1318</Words>
  <Application>Microsoft Office PowerPoint</Application>
  <PresentationFormat>On-screen Show (16:9)</PresentationFormat>
  <Paragraphs>100</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Playfair Display</vt:lpstr>
      <vt:lpstr>Oswald</vt:lpstr>
      <vt:lpstr>Montserrat</vt:lpstr>
      <vt:lpstr>Trebuchet MS</vt:lpstr>
      <vt:lpstr>Wingdings</vt:lpstr>
      <vt:lpstr>Tekton Pro BoldExt</vt:lpstr>
      <vt:lpstr>Arial</vt:lpstr>
      <vt:lpstr>Tekton Pro Bold</vt:lpstr>
      <vt:lpstr>pop</vt:lpstr>
      <vt:lpstr>Before Bell: You will have 10 min to finish the ad project!</vt:lpstr>
      <vt:lpstr>Warm Up: Vocab Unit 2 Choosing Right Word</vt:lpstr>
      <vt:lpstr>Work Cited Issues I noted:</vt:lpstr>
      <vt:lpstr>Outlines</vt:lpstr>
      <vt:lpstr>Basically What I am Looking For…</vt:lpstr>
      <vt:lpstr>Things to avoid</vt:lpstr>
      <vt:lpstr>Hook: How will you draw the reader in?</vt:lpstr>
      <vt:lpstr>How do I make a thesis?????</vt:lpstr>
      <vt:lpstr>Again Thesis=Claim+Solution </vt:lpstr>
      <vt:lpstr>Citations</vt:lpstr>
      <vt:lpstr>Elaboration!</vt:lpstr>
      <vt:lpstr>Now you try!</vt:lpstr>
      <vt:lpstr>Reminders!</vt:lpstr>
      <vt:lpstr>Lets practice with citations!</vt:lpstr>
      <vt:lpstr>Outlines Topic Sentences</vt:lpstr>
      <vt:lpstr>Lets practice topic sentences! Write a topic sentence for each.</vt:lpstr>
      <vt:lpstr>Now you try!</vt:lpstr>
      <vt:lpstr>Reminders!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Bell: Get out VOCAB books!!!</dc:title>
  <cp:lastModifiedBy>Siciliano, Rochelle</cp:lastModifiedBy>
  <cp:revision>21</cp:revision>
  <dcterms:modified xsi:type="dcterms:W3CDTF">2016-09-12T12:44:16Z</dcterms:modified>
</cp:coreProperties>
</file>