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09554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154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7614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5981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268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619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4279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2131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574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769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88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968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821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27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8594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1133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3753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/>
          <p:nvPr/>
        </p:nvSpPr>
        <p:spPr>
          <a:xfrm rot="10800000" flipH="1">
            <a:off x="5410200" y="3897009"/>
            <a:ext cx="3733800" cy="192023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/>
          <p:nvPr/>
        </p:nvSpPr>
        <p:spPr>
          <a:xfrm rot="10800000" flipH="1">
            <a:off x="5410200" y="4115166"/>
            <a:ext cx="3733800" cy="914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Shape 27"/>
          <p:cNvSpPr/>
          <p:nvPr/>
        </p:nvSpPr>
        <p:spPr>
          <a:xfrm rot="10800000" flipH="1">
            <a:off x="5410200" y="4164403"/>
            <a:ext cx="1965959" cy="18287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Shape 28"/>
          <p:cNvSpPr/>
          <p:nvPr/>
        </p:nvSpPr>
        <p:spPr>
          <a:xfrm rot="10800000" flipH="1">
            <a:off x="5410200" y="4199572"/>
            <a:ext cx="1965959" cy="9143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410200" y="3962400"/>
            <a:ext cx="3063240" cy="2743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7376507" y="4060982"/>
            <a:ext cx="1600199" cy="36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3675526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 rot="10800000" flipH="1">
            <a:off x="6414051" y="3643089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9144000" cy="3701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457200" y="2401886"/>
            <a:ext cx="8458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008" marR="0" indent="-507" algn="l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ctr" rt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 sz="24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ctr" rt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 sz="2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20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18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16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15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sz="14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705600" y="4206239"/>
            <a:ext cx="96011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320088" y="1135"/>
            <a:ext cx="747711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409443" y="297179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20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5400000">
            <a:off x="4991100" y="2933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3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20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9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9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4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4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20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2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Trebuchet MS"/>
              <a:buNone/>
              <a:defRPr sz="4300" b="1" cap="none" baseline="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2" y="3367087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100" b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1999" cy="1069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4000" b="0" i="0" cap="none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81000" y="2244969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 sz="1900" b="1">
                <a:solidFill>
                  <a:srgbClr val="414141"/>
                </a:solidFill>
              </a:defRPr>
            </a:lvl1pPr>
            <a:lvl2pPr rtl="0">
              <a:spcBef>
                <a:spcPts val="0"/>
              </a:spcBef>
              <a:buFont typeface="Georgia"/>
              <a:buNone/>
              <a:defRPr sz="2000" b="1"/>
            </a:lvl2pPr>
            <a:lvl3pPr rtl="0">
              <a:spcBef>
                <a:spcPts val="0"/>
              </a:spcBef>
              <a:buFont typeface="Georgia"/>
              <a:buNone/>
              <a:defRPr sz="1800" b="1"/>
            </a:lvl3pPr>
            <a:lvl4pPr rtl="0">
              <a:spcBef>
                <a:spcPts val="0"/>
              </a:spcBef>
              <a:buFont typeface="Georgia"/>
              <a:buNone/>
              <a:defRPr sz="1600" b="1"/>
            </a:lvl4pPr>
            <a:lvl5pPr rtl="0">
              <a:spcBef>
                <a:spcPts val="0"/>
              </a:spcBef>
              <a:buFont typeface="Georgia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721225" y="2244969"/>
            <a:ext cx="4041774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 sz="1900" b="1">
                <a:solidFill>
                  <a:srgbClr val="414141"/>
                </a:solidFill>
              </a:defRPr>
            </a:lvl1pPr>
            <a:lvl2pPr rtl="0">
              <a:spcBef>
                <a:spcPts val="0"/>
              </a:spcBef>
              <a:buFont typeface="Georgia"/>
              <a:buNone/>
              <a:defRPr sz="2000" b="1"/>
            </a:lvl2pPr>
            <a:lvl3pPr rtl="0">
              <a:spcBef>
                <a:spcPts val="0"/>
              </a:spcBef>
              <a:buFont typeface="Georgia"/>
              <a:buNone/>
              <a:defRPr sz="1800" b="1"/>
            </a:lvl3pPr>
            <a:lvl4pPr rtl="0">
              <a:spcBef>
                <a:spcPts val="0"/>
              </a:spcBef>
              <a:buFont typeface="Georgia"/>
              <a:buNone/>
              <a:defRPr sz="1600" b="1"/>
            </a:lvl4pPr>
            <a:lvl5pPr rtl="0">
              <a:spcBef>
                <a:spcPts val="0"/>
              </a:spcBef>
              <a:buFont typeface="Georgia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381000" y="2708518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4718303" y="2708518"/>
            <a:ext cx="4041774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40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583679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Trebuchet MS"/>
              <a:buNone/>
              <a:defRPr sz="18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353496" y="2010726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" indent="-9144" rtl="0">
              <a:spcBef>
                <a:spcPts val="0"/>
              </a:spcBef>
              <a:buFont typeface="Georgia"/>
              <a:buNone/>
              <a:defRPr sz="1400"/>
            </a:lvl1pPr>
            <a:lvl2pPr rtl="0">
              <a:spcBef>
                <a:spcPts val="0"/>
              </a:spcBef>
              <a:buFont typeface="Georgia"/>
              <a:buNone/>
              <a:defRPr sz="1200"/>
            </a:lvl2pPr>
            <a:lvl3pPr rtl="0">
              <a:spcBef>
                <a:spcPts val="0"/>
              </a:spcBef>
              <a:buFont typeface="Georgia"/>
              <a:buNone/>
              <a:defRPr sz="1000"/>
            </a:lvl3pPr>
            <a:lvl4pPr rtl="0">
              <a:spcBef>
                <a:spcPts val="0"/>
              </a:spcBef>
              <a:buFont typeface="Georgia"/>
              <a:buNone/>
              <a:defRPr sz="900"/>
            </a:lvl4pPr>
            <a:lvl5pPr rtl="0">
              <a:spcBef>
                <a:spcPts val="0"/>
              </a:spcBef>
              <a:buFont typeface="Georgia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1" cy="5852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-5400000">
            <a:off x="3393016" y="3156576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Font typeface="Trebuchet MS"/>
              <a:buNone/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pic" idx="2"/>
          </p:nvPr>
        </p:nvSpPr>
        <p:spPr>
          <a:xfrm>
            <a:off x="403670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088442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Font typeface="Georgia"/>
              <a:buNone/>
              <a:defRPr sz="1300"/>
            </a:lvl1pPr>
            <a:lvl2pPr rtl="0">
              <a:spcBef>
                <a:spcPts val="0"/>
              </a:spcBef>
              <a:buFont typeface="Georgia"/>
              <a:buNone/>
              <a:defRPr sz="1200"/>
            </a:lvl2pPr>
            <a:lvl3pPr rtl="0">
              <a:spcBef>
                <a:spcPts val="0"/>
              </a:spcBef>
              <a:buFont typeface="Georgia"/>
              <a:buNone/>
              <a:defRPr sz="1000"/>
            </a:lvl3pPr>
            <a:lvl4pPr rtl="0">
              <a:spcBef>
                <a:spcPts val="0"/>
              </a:spcBef>
              <a:buFont typeface="Georgia"/>
              <a:buNone/>
              <a:defRPr sz="900"/>
            </a:lvl4pPr>
            <a:lvl5pPr rtl="0">
              <a:spcBef>
                <a:spcPts val="0"/>
              </a:spcBef>
              <a:buFont typeface="Georgia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defRPr sz="16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defRPr sz="150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366817"/>
            <a:ext cx="9144000" cy="84406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9144000" cy="31066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308276"/>
            <a:ext cx="9144001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 rot="10800000" flipH="1">
            <a:off x="5410200" y="440112"/>
            <a:ext cx="3733800" cy="18003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5407339" y="497504"/>
            <a:ext cx="3063240" cy="2743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373646" y="588943"/>
            <a:ext cx="1600199" cy="36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9084965" y="-2001"/>
            <a:ext cx="57625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9044481" y="-2001"/>
            <a:ext cx="27431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025428" y="-2001"/>
            <a:ext cx="9143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8975422" y="-2001"/>
            <a:ext cx="27431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915677" y="379"/>
            <a:ext cx="54863" cy="58521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8873475" y="379"/>
            <a:ext cx="9143" cy="585215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58368" marR="0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23544" marR="0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4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179576" marR="0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 sz="2200" b="0" i="0" u="none" strike="noStrike" cap="none" baseline="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89888" marR="0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20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09344" marR="0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828800" marR="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029968" marR="0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240280" marR="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b="0" i="0" u="none" strike="noStrike" cap="none" baseline="0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586535" y="612647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5257800" y="612647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8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174735" y="2271"/>
            <a:ext cx="762000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8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nceskids/createagraph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nlinecharttool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457200" y="2401886"/>
            <a:ext cx="84582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Before Bell: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457200" y="4191000"/>
            <a:ext cx="7726799" cy="255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44500" rtl="0">
              <a:spcBef>
                <a:spcPts val="0"/>
              </a:spcBef>
              <a:buSzPct val="100000"/>
              <a:buAutoNum type="arabicPeriod"/>
            </a:pPr>
            <a:r>
              <a:rPr lang="en-US" sz="3400" dirty="0" smtClean="0"/>
              <a:t>You have a vocab quiz today!</a:t>
            </a:r>
            <a:endParaRPr lang="en-US" sz="3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/>
              <a:t>Rough Draft Day: How to make a graphic!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HAVE TO MAKE IT…this is not a copy and paste job!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sources should give you the data and numbers to be able to create a visual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you are using a source to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get data/numbers…YOU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HAVE TO CITE IT internally and one on your works cited page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Create a Graph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Online Chart </a:t>
            </a:r>
            <a:r>
              <a:rPr lang="en-US" u="sng" dirty="0" smtClean="0">
                <a:solidFill>
                  <a:schemeClr val="hlink"/>
                </a:solidFill>
                <a:hlinkClick r:id="rId4"/>
              </a:rPr>
              <a:t>Tool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endParaRPr lang="en-US" u="sng" dirty="0">
              <a:solidFill>
                <a:schemeClr val="hlink"/>
              </a:solidFill>
              <a:hlinkClick r:id="rId4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686750"/>
            <a:ext cx="8229600" cy="106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Where in a paper could you add a graphic?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85900" y="1878724"/>
            <a:ext cx="8229600" cy="432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The chart should not prove you wrong!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 smtClean="0"/>
              <a:t>Support body </a:t>
            </a:r>
            <a:r>
              <a:rPr lang="en-US" dirty="0"/>
              <a:t>paragraph or refutation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What will </a:t>
            </a:r>
            <a:r>
              <a:rPr lang="en-US" dirty="0"/>
              <a:t>impact your audience most?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Statistics, money, percentages, surveys, </a:t>
            </a:r>
            <a:r>
              <a:rPr lang="en-US" sz="2800" dirty="0"/>
              <a:t>showing a time lapse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How do I integrate the graph into my paper?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Paragraph that discusses information first, then graph to support ideas</a:t>
            </a:r>
          </a:p>
          <a:p>
            <a:pPr marL="914400" lvl="1" indent="-228600">
              <a:spcBef>
                <a:spcPts val="0"/>
              </a:spcBef>
            </a:pPr>
            <a:r>
              <a:rPr lang="en-US" dirty="0" smtClean="0"/>
              <a:t>The paragraph </a:t>
            </a:r>
            <a:r>
              <a:rPr lang="en-US" dirty="0"/>
              <a:t>reports how many people recycle and how it has grown. Insert graph and citation below it.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42865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Today…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07175" y="1266449"/>
            <a:ext cx="8229600" cy="432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Plan and/or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create a graphic for your paper. 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may start to type and save the first three pages of your paper to turn in </a:t>
            </a:r>
            <a:r>
              <a:rPr lang="en-US" dirty="0"/>
              <a:t>Monda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y; utilize</a:t>
            </a:r>
            <a:r>
              <a:rPr lang="en-US" dirty="0"/>
              <a:t> outlines to start paragraphs and ideas!</a:t>
            </a:r>
          </a:p>
          <a:p>
            <a:pPr marL="658368" marR="0" lvl="1" indent="-251968" algn="l" rtl="0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Due </a:t>
            </a:r>
            <a:r>
              <a:rPr lang="en-US" dirty="0"/>
              <a:t>Monday:</a:t>
            </a:r>
            <a:r>
              <a:rPr lang="en-US" sz="2600" b="0" i="0" u="none" strike="noStrike" cap="none" baseline="0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 3 pages of your rough draft…this should also include a current work cited page…so 4 PAGES total! </a:t>
            </a:r>
          </a:p>
          <a:p>
            <a:pPr marL="658368" marR="0" lvl="1" indent="-251968" algn="l" rtl="0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This will be your last chance </a:t>
            </a:r>
            <a:r>
              <a:rPr lang="en-US" dirty="0"/>
              <a:t>to get</a:t>
            </a:r>
            <a:r>
              <a:rPr lang="en-US" sz="2600" b="0" i="0" u="none" strike="noStrike" cap="none" baseline="0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 feedback directly from me before your final paper…do not slack off!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ctrTitle"/>
          </p:nvPr>
        </p:nvSpPr>
        <p:spPr>
          <a:xfrm>
            <a:off x="457200" y="2401886"/>
            <a:ext cx="84582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Before Bell: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subTitle" idx="1"/>
          </p:nvPr>
        </p:nvSpPr>
        <p:spPr>
          <a:xfrm>
            <a:off x="457200" y="3899937"/>
            <a:ext cx="49530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Please get out your outlines from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Tuesday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Warm Up: Which is </a:t>
            </a: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correct?  </a:t>
            </a:r>
            <a:r>
              <a:rPr lang="en-US" sz="3600" b="0" i="0" u="none" strike="noStrike" cap="none" baseline="0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Right or left?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really enjoyed “I Hear America Singing.”  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Pudd’nhead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Wilson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the book we are currently reading.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We’ve read </a:t>
            </a:r>
            <a:r>
              <a:rPr lang="en-US" sz="2000" b="0" i="1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Scarlet </a:t>
            </a:r>
            <a:r>
              <a:rPr lang="en-US" sz="2000" b="0" i="1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Letter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already this year.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think “The Avengers” is a good movie.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really enjoyed 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Hear America Singing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“Pudd’nhead Wilson” is the book we are currently reading.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We’ve read “The Scarlet Letter” already this year.</a:t>
            </a:r>
          </a:p>
          <a:p>
            <a:pPr marL="514350" marR="0" lvl="0" indent="-51435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AutoNum type="arabicPeriod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 think 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Avengers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a good movie.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To italicize or not?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Book titles </a:t>
            </a:r>
            <a:r>
              <a:rPr lang="en-US" sz="2590" b="0" i="1" u="none" strike="noStrike" cap="none" baseline="0" dirty="0" err="1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Pudd’nhead</a:t>
            </a:r>
            <a:r>
              <a:rPr lang="en-US" sz="2590" b="0" i="1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Wilson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Movie titles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Hunger Games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Magazine names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People </a:t>
            </a:r>
            <a:r>
              <a:rPr lang="en-US" sz="2590" b="0" i="1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Magazine</a:t>
            </a:r>
            <a:endParaRPr lang="en-US" sz="2590" b="0" i="1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Newspaper names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Charlotte Observer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Albums (Pink Floyd’s 1973 album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Dark Side of the Moon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TV shows (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Simpsons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Video games (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Call of Duty:  Black Ops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names of boats (who knew?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HMS Titanic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marL="365760" marR="0" lvl="0" indent="-264160" algn="l" rtl="0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Named legal cases (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Roe vs. Wade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Don’t italicize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Almost all of these get “quotation marks” around them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Chapters in a book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 poems (William Cullen Bryant’s “Thanatopsis”)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TV episodes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Articles in a magazine or newspaper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Songs on an album (“Money” from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Dark Side of the Moon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42865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Today…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207175" y="1266449"/>
            <a:ext cx="8229600" cy="432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Utilize your time identify and create a graphic for your paper. 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100000"/>
              <a:buFont typeface="Georgia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may start to type and save the first three pages of your paper to turn in </a:t>
            </a:r>
            <a:r>
              <a:rPr lang="en-US"/>
              <a:t>Monda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 utilize</a:t>
            </a:r>
            <a:r>
              <a:rPr lang="en-US"/>
              <a:t> outlines to start paragraphs and ideas!</a:t>
            </a:r>
          </a:p>
          <a:p>
            <a:pPr marL="658368" marR="0" lvl="1" indent="-251968" algn="l" rtl="0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Due </a:t>
            </a:r>
            <a:r>
              <a:rPr lang="en-US"/>
              <a:t>Monday</a:t>
            </a: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 3 pages of your rough draft…this should also include a current work cited page…so 4 PAGES total! </a:t>
            </a:r>
          </a:p>
          <a:p>
            <a:pPr marL="658368" marR="0" lvl="1" indent="-251968" algn="l" rtl="0">
              <a:spcBef>
                <a:spcPts val="300"/>
              </a:spcBef>
              <a:buClr>
                <a:schemeClr val="accent2"/>
              </a:buClr>
              <a:buSzPct val="100000"/>
              <a:buFont typeface="Georgia"/>
              <a:buChar char="▫"/>
            </a:pPr>
            <a:r>
              <a:rPr lang="en-US" sz="26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This will be your last chance on feedback directly from me before your final paper…do not slack off!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quiz…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3751" indent="-514350">
              <a:buFont typeface="+mj-lt"/>
              <a:buAutoNum type="arabicPeriod"/>
            </a:pPr>
            <a:r>
              <a:rPr lang="en-US" sz="3600" dirty="0" smtClean="0"/>
              <a:t>Finish “Tide Rises, Tide Falls” (started yesterday!)</a:t>
            </a:r>
          </a:p>
          <a:p>
            <a:pPr marL="793751" indent="-514350">
              <a:buFont typeface="+mj-lt"/>
              <a:buAutoNum type="arabicPeriod"/>
            </a:pPr>
            <a:r>
              <a:rPr lang="en-US" sz="3600" dirty="0" smtClean="0"/>
              <a:t>Work on first three pages OR read </a:t>
            </a:r>
            <a:r>
              <a:rPr lang="en-US" sz="3600" i="1" dirty="0" smtClean="0"/>
              <a:t>TSL</a:t>
            </a:r>
            <a:endParaRPr lang="en-US" sz="3600" i="1" dirty="0"/>
          </a:p>
        </p:txBody>
      </p:sp>
      <p:pic>
        <p:nvPicPr>
          <p:cNvPr id="1026" name="Picture 2" descr="http://www.jessicaehrenworth.com/wp-content/uploads/2013/01/footprints-man-beach-mo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67200"/>
            <a:ext cx="2898775" cy="21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he scarlet le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64" y="4695666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0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Fireside </a:t>
            </a:r>
            <a:r>
              <a:rPr lang="en-US" dirty="0"/>
              <a:t>Poet Quiz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5715000" cy="4059936"/>
          </a:xfrm>
        </p:spPr>
        <p:txBody>
          <a:bodyPr/>
          <a:lstStyle/>
          <a:p>
            <a:r>
              <a:rPr lang="en-US" sz="4000" dirty="0" smtClean="0"/>
              <a:t>You have 5 minutes to review for the quiz!</a:t>
            </a:r>
            <a:endParaRPr lang="en-US" sz="4000" dirty="0"/>
          </a:p>
        </p:txBody>
      </p:sp>
      <p:sp>
        <p:nvSpPr>
          <p:cNvPr id="111" name="Shape 111"/>
          <p:cNvSpPr txBox="1"/>
          <p:nvPr/>
        </p:nvSpPr>
        <p:spPr>
          <a:xfrm>
            <a:off x="313675" y="1753725"/>
            <a:ext cx="6615599" cy="479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06400" rtl="0">
              <a:lnSpc>
                <a:spcPct val="115000"/>
              </a:lnSpc>
              <a:spcBef>
                <a:spcPts val="600"/>
              </a:spcBef>
              <a:buClr>
                <a:srgbClr val="374252"/>
              </a:buClr>
              <a:buSzPct val="100000"/>
              <a:buFont typeface="Trebuchet MS"/>
              <a:buAutoNum type="arabicPeriod"/>
            </a:pPr>
            <a:endParaRPr lang="en-US" sz="2800" dirty="0">
              <a:solidFill>
                <a:srgbClr val="37425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2352550"/>
            <a:ext cx="2893699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00550" y="415850"/>
            <a:ext cx="8229600" cy="106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After Quiz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14050" y="1408225"/>
            <a:ext cx="8554500" cy="537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>
                <a:solidFill>
                  <a:srgbClr val="000000"/>
                </a:solidFill>
              </a:rPr>
              <a:t>Evaluate your outline using the feedback given and the structure below. Which paragraphs do you need to revise and further develop?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Introduction</a:t>
            </a:r>
            <a:r>
              <a:rPr lang="en-US" sz="2200"/>
              <a:t>: Statement of the Problem and  the Thesis Sentence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Body</a:t>
            </a:r>
            <a:r>
              <a:rPr lang="en-US" sz="2200"/>
              <a:t>: </a:t>
            </a:r>
            <a:r>
              <a:rPr lang="en-US" sz="2200" u="sng"/>
              <a:t>Paragraphs 1 and 2</a:t>
            </a:r>
            <a:r>
              <a:rPr lang="en-US" sz="2200"/>
              <a:t>: History of the Problem (Include, perhaps, past attempts at solutions. Work in sources to add backing)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Body</a:t>
            </a:r>
            <a:r>
              <a:rPr lang="en-US" sz="2200"/>
              <a:t>: </a:t>
            </a:r>
            <a:r>
              <a:rPr lang="en-US" sz="2200" u="sng"/>
              <a:t>Paragraphs 3 and 4</a:t>
            </a:r>
            <a:r>
              <a:rPr lang="en-US" sz="2200"/>
              <a:t>: Extent of the Problem (Who is affected? How bad is it? Work in sources to add backing.)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Body</a:t>
            </a:r>
            <a:r>
              <a:rPr lang="en-US" sz="2200"/>
              <a:t>: </a:t>
            </a:r>
            <a:r>
              <a:rPr lang="en-US" sz="2200" u="sng"/>
              <a:t>Paragraphs 5 and 6</a:t>
            </a:r>
            <a:r>
              <a:rPr lang="en-US" sz="2200"/>
              <a:t>: Explore Counterargument and Refutation (Work in sources to add backing.)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Body</a:t>
            </a:r>
            <a:r>
              <a:rPr lang="en-US" sz="2200"/>
              <a:t>: </a:t>
            </a:r>
            <a:r>
              <a:rPr lang="en-US" sz="2200" u="sng"/>
              <a:t>Paragraphs 7 and 8</a:t>
            </a:r>
            <a:r>
              <a:rPr lang="en-US" sz="2200"/>
              <a:t>: Call to action/Solution to issue (not necessarily your own. More sources.)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>
                <a:solidFill>
                  <a:srgbClr val="FF0000"/>
                </a:solidFill>
              </a:rPr>
              <a:t>Conclusion</a:t>
            </a:r>
            <a:r>
              <a:rPr lang="en-US" sz="2200"/>
              <a:t>: Summarize your findings</a:t>
            </a:r>
          </a:p>
          <a:p>
            <a:pPr>
              <a:spcBef>
                <a:spcPts val="0"/>
              </a:spcBef>
              <a:buNone/>
            </a:pPr>
            <a:endParaRPr sz="22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85750" y="196451"/>
            <a:ext cx="8229600" cy="9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en-US" dirty="0"/>
              <a:t>Outline Issues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067800" cy="509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this is research…NEVER EVER use I, We, You,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Me,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etc.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endParaRPr sz="800" dirty="0"/>
          </a:p>
          <a:p>
            <a:pPr marL="365760" marR="0" lvl="0" indent="-264160" algn="l" rtl="0">
              <a:spcBef>
                <a:spcPts val="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dirty="0"/>
              <a:t>Not citing a source is 100% plagiarism</a:t>
            </a:r>
            <a:r>
              <a:rPr lang="en-US" sz="2000" dirty="0" smtClean="0"/>
              <a:t>!</a:t>
            </a:r>
          </a:p>
          <a:p>
            <a:pPr lvl="1" indent="-264160">
              <a:spcBef>
                <a:spcPts val="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dirty="0" smtClean="0"/>
              <a:t>Need a balance between direct quotes and paraphrases. DON’T RELY ON ONE ONLY!</a:t>
            </a:r>
            <a:endParaRPr lang="en-US" sz="2000" dirty="0"/>
          </a:p>
          <a:p>
            <a:pPr marL="365760" marR="0" lvl="0" indent="-99694" algn="l" rtl="0">
              <a:spcBef>
                <a:spcPts val="300"/>
              </a:spcBef>
              <a:buClr>
                <a:schemeClr val="accent3"/>
              </a:buClr>
              <a:buFont typeface="Georgia"/>
              <a:buNone/>
            </a:pPr>
            <a:endParaRPr sz="8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Numbers: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any number under 100 should be spelled out so instead of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“2%”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would write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“two percent”.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300"/>
              </a:spcBef>
              <a:buNone/>
            </a:pPr>
            <a:endParaRPr sz="800" dirty="0"/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are an English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 any proper noun, like names, deserve capital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letters;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they are important!</a:t>
            </a:r>
          </a:p>
          <a:p>
            <a:pPr marL="0" marR="0" lvl="0" indent="0" algn="l" rtl="0">
              <a:spcBef>
                <a:spcPts val="300"/>
              </a:spcBef>
              <a:buNone/>
            </a:pPr>
            <a:endParaRPr sz="800" dirty="0"/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dirty="0"/>
              <a:t>Paper main points did not follow logical sense of argument steps (claim, backing, counter argument, refute, call to action</a:t>
            </a:r>
            <a:r>
              <a:rPr lang="en-US" sz="2000" dirty="0" smtClean="0"/>
              <a:t>)</a:t>
            </a:r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endParaRPr lang="en-US" sz="800" dirty="0"/>
          </a:p>
          <a:p>
            <a:pPr marL="365760" marR="0" lvl="0" indent="-264160" algn="l" rtl="0">
              <a:spcBef>
                <a:spcPts val="300"/>
              </a:spcBef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dirty="0" smtClean="0"/>
              <a:t>In-text citations: Author’s last name or correctly punctuated title. Examples: (Wallace). or (“How Music”).</a:t>
            </a:r>
          </a:p>
          <a:p>
            <a:pPr lvl="1" indent="-264160">
              <a:buClr>
                <a:schemeClr val="accent3"/>
              </a:buClr>
              <a:buSzPct val="99615"/>
              <a:buFont typeface="Georgia"/>
              <a:buChar char="•"/>
            </a:pPr>
            <a:r>
              <a:rPr lang="en-US" sz="2000" dirty="0" smtClean="0"/>
              <a:t>The period should go AFTER THE CITATION!</a:t>
            </a:r>
          </a:p>
          <a:p>
            <a:pPr lvl="1" indent="-264160">
              <a:buClr>
                <a:schemeClr val="accent3"/>
              </a:buClr>
              <a:buSzPct val="99615"/>
              <a:buFont typeface="Georgia"/>
              <a:buChar char="•"/>
            </a:pPr>
            <a:endParaRPr lang="en-US" sz="900" dirty="0" smtClean="0"/>
          </a:p>
          <a:p>
            <a:pPr indent="-264160">
              <a:buSzPct val="99615"/>
            </a:pPr>
            <a:r>
              <a:rPr lang="en-US" sz="2200" dirty="0" smtClean="0"/>
              <a:t>You don’t need 15 sources anymore! Stick to around 8.</a:t>
            </a:r>
          </a:p>
          <a:p>
            <a:pPr lvl="1" indent="-264160">
              <a:buSzPct val="99615"/>
            </a:pPr>
            <a:r>
              <a:rPr lang="en-US" sz="2000" dirty="0" smtClean="0"/>
              <a:t>Diversify within body paragraphs.</a:t>
            </a:r>
            <a:endParaRPr lang="en-US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658250"/>
            <a:ext cx="8229600" cy="106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Lets </a:t>
            </a:r>
            <a:r>
              <a:rPr lang="en-US" dirty="0" smtClean="0"/>
              <a:t>review together</a:t>
            </a:r>
            <a:r>
              <a:rPr lang="en-US" dirty="0"/>
              <a:t>: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99225" y="1568350"/>
            <a:ext cx="8287500" cy="500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Academic voice: a formal, elevated style.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-US" dirty="0"/>
              <a:t>Everyone should recycle because it is really important</a:t>
            </a:r>
            <a:r>
              <a:rPr lang="en-US" dirty="0" smtClean="0"/>
              <a:t>.</a:t>
            </a:r>
          </a:p>
          <a:p>
            <a:pPr marL="914400" lvl="0" indent="-228600" rtl="0">
              <a:spcBef>
                <a:spcPts val="0"/>
              </a:spcBef>
            </a:pPr>
            <a:endParaRPr lang="en-US" dirty="0"/>
          </a:p>
          <a:p>
            <a:pPr marL="914400" lvl="0" indent="-228600" rtl="0">
              <a:spcBef>
                <a:spcPts val="0"/>
              </a:spcBef>
            </a:pPr>
            <a:r>
              <a:rPr lang="en-US" dirty="0"/>
              <a:t>Recycling is intrinsic to the elimination of  pollution because it reuses materials that </a:t>
            </a:r>
            <a:r>
              <a:rPr lang="en-US" dirty="0" smtClean="0"/>
              <a:t>are </a:t>
            </a:r>
            <a:r>
              <a:rPr lang="en-US" dirty="0"/>
              <a:t>non-biodegradable and decreases greenhouse emissions. </a:t>
            </a:r>
          </a:p>
          <a:p>
            <a:pPr marL="0" indent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What are the differences between these two? Which is better and WHY?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798450"/>
            <a:ext cx="8229600" cy="955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dirty="0"/>
              <a:t>Lets </a:t>
            </a:r>
            <a:r>
              <a:rPr lang="en-US" dirty="0" smtClean="0"/>
              <a:t>review together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3675" y="1297450"/>
            <a:ext cx="8301899" cy="54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Argumentative writing is NOT OPINIONATED: 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-US" dirty="0"/>
              <a:t>Can you believe that some people </a:t>
            </a:r>
            <a:r>
              <a:rPr lang="en-US" dirty="0" smtClean="0"/>
              <a:t>think that </a:t>
            </a:r>
            <a:r>
              <a:rPr lang="en-US" dirty="0"/>
              <a:t>recycling doesn’t make a difference? These people are putting our future in danger since they don’t want to save the planet. </a:t>
            </a:r>
            <a:endParaRPr lang="en-US" dirty="0" smtClean="0"/>
          </a:p>
          <a:p>
            <a:pPr marL="914400" lvl="0" indent="-228600" rtl="0">
              <a:spcBef>
                <a:spcPts val="0"/>
              </a:spcBef>
            </a:pPr>
            <a:endParaRPr lang="en-US" dirty="0"/>
          </a:p>
          <a:p>
            <a:pPr marL="914400" lvl="0" indent="-228600" rtl="0">
              <a:spcBef>
                <a:spcPts val="0"/>
              </a:spcBef>
            </a:pPr>
            <a:r>
              <a:rPr lang="en-US" dirty="0"/>
              <a:t>Some opponents claim that material sent to recycling facilities does not actually get recycled, so there is little incentive to recycle.</a:t>
            </a:r>
          </a:p>
          <a:p>
            <a:pPr marL="0" indent="0" rtl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 dirty="0"/>
              <a:t>What are the differences between these two? Which is better and WHY?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570300"/>
            <a:ext cx="8229600" cy="99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/>
              <a:t>Lets fix these issues together: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154875"/>
            <a:ext cx="8229600" cy="541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Counterargument: The OPPOSITE of your stance.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/>
              <a:t>Thesis: Schools should have four day weeks.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-US" dirty="0"/>
              <a:t>Counterargument: Schools should not have four day weeks.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/>
              <a:t>Thesis: The US should create eligibility requirements for gun ownership.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-US" dirty="0"/>
              <a:t>Counterargument: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/>
              <a:t>Thesis:</a:t>
            </a:r>
          </a:p>
          <a:p>
            <a:pPr marL="914400" lvl="1" indent="-228600">
              <a:spcBef>
                <a:spcPts val="0"/>
              </a:spcBef>
              <a:buAutoNum type="alphaLcPeriod"/>
            </a:pPr>
            <a:r>
              <a:rPr lang="en-US" dirty="0"/>
              <a:t>Counter-argument: The government should fund free, public college education for all students.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4441" y="1467555"/>
            <a:ext cx="5785557" cy="450573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312862" y="5988050"/>
            <a:ext cx="7207250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Source: Labonte, Marc and Justin Murray. Foreign Holdings of Federal Debt. Rep. N.p.: Congressional Research Service, 2012. Print.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457200" y="549275"/>
            <a:ext cx="8229600" cy="917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What your graphic should look like!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1098</Words>
  <Application>Microsoft Office PowerPoint</Application>
  <PresentationFormat>On-screen Show (4:3)</PresentationFormat>
  <Paragraphs>111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Georgia</vt:lpstr>
      <vt:lpstr>Noto Symbol</vt:lpstr>
      <vt:lpstr>Times New Roman</vt:lpstr>
      <vt:lpstr>Trebuchet MS</vt:lpstr>
      <vt:lpstr>Urban</vt:lpstr>
      <vt:lpstr>Before Bell:</vt:lpstr>
      <vt:lpstr>After the quiz…</vt:lpstr>
      <vt:lpstr>Fireside Poet Quiz</vt:lpstr>
      <vt:lpstr>After Quiz</vt:lpstr>
      <vt:lpstr>Outline Issues </vt:lpstr>
      <vt:lpstr>Lets review together:</vt:lpstr>
      <vt:lpstr>Lets review together: </vt:lpstr>
      <vt:lpstr>Lets fix these issues together: </vt:lpstr>
      <vt:lpstr>PowerPoint Presentation</vt:lpstr>
      <vt:lpstr>Rough Draft Day: How to make a graphic!</vt:lpstr>
      <vt:lpstr>Where in a paper could you add a graphic?</vt:lpstr>
      <vt:lpstr>Today…</vt:lpstr>
      <vt:lpstr>Before Bell:</vt:lpstr>
      <vt:lpstr>Warm Up: Which is correct?  Right or left?</vt:lpstr>
      <vt:lpstr>To italicize or not?</vt:lpstr>
      <vt:lpstr>Don’t italicize</vt:lpstr>
      <vt:lpstr>Today…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Bell:</dc:title>
  <dc:creator>Siciliano, Rochelle</dc:creator>
  <cp:lastModifiedBy>Siciliano, Rochelle</cp:lastModifiedBy>
  <cp:revision>18</cp:revision>
  <dcterms:modified xsi:type="dcterms:W3CDTF">2016-02-25T17:40:52Z</dcterms:modified>
</cp:coreProperties>
</file>