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4" r:id="rId6"/>
    <p:sldId id="261" r:id="rId7"/>
    <p:sldId id="276" r:id="rId8"/>
    <p:sldId id="262" r:id="rId9"/>
    <p:sldId id="263" r:id="rId10"/>
    <p:sldId id="266" r:id="rId11"/>
    <p:sldId id="267" r:id="rId12"/>
    <p:sldId id="268" r:id="rId13"/>
    <p:sldId id="271" r:id="rId14"/>
    <p:sldId id="269" r:id="rId15"/>
    <p:sldId id="273" r:id="rId16"/>
    <p:sldId id="274" r:id="rId17"/>
    <p:sldId id="27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14" autoAdjust="0"/>
  </p:normalViewPr>
  <p:slideViewPr>
    <p:cSldViewPr snapToGrid="0" snapToObjects="1">
      <p:cViewPr varScale="1">
        <p:scale>
          <a:sx n="66" d="100"/>
          <a:sy n="66" d="100"/>
        </p:scale>
        <p:origin x="1506" y="60"/>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3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C2DA87E-B4D1-1C48-825B-011F04255D5B}" type="datetimeFigureOut">
              <a:rPr lang="en-US" smtClean="0"/>
              <a:t>8/30/2016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80E21BCE-97CF-8745-927F-8BABB990AE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C2DA87E-B4D1-1C48-825B-011F04255D5B}"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DA87E-B4D1-1C48-825B-011F04255D5B}"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2DA87E-B4D1-1C48-825B-011F04255D5B}"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2DA87E-B4D1-1C48-825B-011F04255D5B}"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2DA87E-B4D1-1C48-825B-011F04255D5B}"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C2DA87E-B4D1-1C48-825B-011F04255D5B}" type="datetimeFigureOut">
              <a:rPr lang="en-US" smtClean="0"/>
              <a:t>8/30/2016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80E21BCE-97CF-8745-927F-8BABB990AE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FC2DA87E-B4D1-1C48-825B-011F04255D5B}"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1BCE-97CF-8745-927F-8BABB990AE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2DA87E-B4D1-1C48-825B-011F04255D5B}"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21BCE-97CF-8745-927F-8BABB990AE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C2DA87E-B4D1-1C48-825B-011F04255D5B}" type="datetimeFigureOut">
              <a:rPr lang="en-US" smtClean="0"/>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21BCE-97CF-8745-927F-8BABB990AE81}"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C2DA87E-B4D1-1C48-825B-011F04255D5B}"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21BCE-97CF-8745-927F-8BABB990AE81}"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C2DA87E-B4D1-1C48-825B-011F04255D5B}" type="datetimeFigureOut">
              <a:rPr lang="en-US" smtClean="0"/>
              <a:t>8/30/2016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80E21BCE-97CF-8745-927F-8BABB990AE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wmf"/></Relationships>
</file>

<file path=ppt/slides/_rels/slide1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 Project- Fun TIMES!</a:t>
            </a:r>
            <a:endParaRPr lang="en-US" dirty="0"/>
          </a:p>
        </p:txBody>
      </p:sp>
      <p:sp>
        <p:nvSpPr>
          <p:cNvPr id="10" name="Content Placeholder 9"/>
          <p:cNvSpPr>
            <a:spLocks noGrp="1"/>
          </p:cNvSpPr>
          <p:nvPr>
            <p:ph idx="1"/>
          </p:nvPr>
        </p:nvSpPr>
        <p:spPr>
          <a:xfrm>
            <a:off x="457200" y="1417640"/>
            <a:ext cx="8229600" cy="4589653"/>
          </a:xfrm>
        </p:spPr>
        <p:txBody>
          <a:bodyPr/>
          <a:lstStyle/>
          <a:p>
            <a:endParaRPr lang="en-US" dirty="0" smtClean="0"/>
          </a:p>
          <a:p>
            <a:endParaRPr lang="en-US" dirty="0"/>
          </a:p>
          <a:p>
            <a:endParaRPr lang="en-US" dirty="0" smtClean="0"/>
          </a:p>
          <a:p>
            <a:endParaRPr lang="en-US" dirty="0"/>
          </a:p>
          <a:p>
            <a:endParaRPr lang="en-US" dirty="0" smtClean="0"/>
          </a:p>
          <a:p>
            <a:pPr marL="0" indent="0">
              <a:buNone/>
            </a:pPr>
            <a:r>
              <a:rPr lang="en-US" dirty="0" smtClean="0"/>
              <a:t>The need-to-know </a:t>
            </a:r>
          </a:p>
          <a:p>
            <a:pPr marL="0" indent="0">
              <a:buNone/>
            </a:pPr>
            <a:r>
              <a:rPr lang="en-US" dirty="0" smtClean="0"/>
              <a:t>details</a:t>
            </a:r>
            <a:endParaRPr lang="en-US" dirty="0"/>
          </a:p>
        </p:txBody>
      </p:sp>
      <p:pic>
        <p:nvPicPr>
          <p:cNvPr id="3074" name="Picture 2" descr="C:\Users\christinam.johnson\AppData\Local\Microsoft\Windows\Temporary Internet Files\Content.IE5\IG8YE8QT\MP900387779[1].jpg"/>
          <p:cNvPicPr>
            <a:picLocks noChangeAspect="1" noChangeArrowheads="1"/>
          </p:cNvPicPr>
          <p:nvPr/>
        </p:nvPicPr>
        <p:blipFill>
          <a:blip r:embed="rId2" cstate="print"/>
          <a:srcRect/>
          <a:stretch>
            <a:fillRect/>
          </a:stretch>
        </p:blipFill>
        <p:spPr bwMode="auto">
          <a:xfrm>
            <a:off x="1021976" y="1624479"/>
            <a:ext cx="2940657" cy="2097669"/>
          </a:xfrm>
          <a:prstGeom prst="rect">
            <a:avLst/>
          </a:prstGeom>
          <a:noFill/>
        </p:spPr>
      </p:pic>
      <p:pic>
        <p:nvPicPr>
          <p:cNvPr id="3076" name="Picture 4" descr="C:\Users\christinam.johnson\AppData\Local\Microsoft\Windows\Temporary Internet Files\Content.IE5\G095Z72W\MC900439818[1].png"/>
          <p:cNvPicPr>
            <a:picLocks noChangeAspect="1" noChangeArrowheads="1"/>
          </p:cNvPicPr>
          <p:nvPr/>
        </p:nvPicPr>
        <p:blipFill>
          <a:blip r:embed="rId3" cstate="print"/>
          <a:srcRect/>
          <a:stretch>
            <a:fillRect/>
          </a:stretch>
        </p:blipFill>
        <p:spPr bwMode="auto">
          <a:xfrm>
            <a:off x="6400800" y="3793194"/>
            <a:ext cx="2743200" cy="2743200"/>
          </a:xfrm>
          <a:prstGeom prst="rect">
            <a:avLst/>
          </a:prstGeom>
          <a:noFill/>
        </p:spPr>
      </p:pic>
      <p:pic>
        <p:nvPicPr>
          <p:cNvPr id="3077" name="Picture 5" descr="C:\Users\christinam.johnson\AppData\Local\Microsoft\Windows\Temporary Internet Files\Content.IE5\IG8YE8QT\MC910217623[1].wmf"/>
          <p:cNvPicPr>
            <a:picLocks noChangeAspect="1" noChangeArrowheads="1"/>
          </p:cNvPicPr>
          <p:nvPr/>
        </p:nvPicPr>
        <p:blipFill>
          <a:blip r:embed="rId4" cstate="print"/>
          <a:srcRect/>
          <a:stretch>
            <a:fillRect/>
          </a:stretch>
        </p:blipFill>
        <p:spPr bwMode="auto">
          <a:xfrm>
            <a:off x="3962633" y="4246099"/>
            <a:ext cx="2243353" cy="2062163"/>
          </a:xfrm>
          <a:prstGeom prst="rect">
            <a:avLst/>
          </a:prstGeom>
          <a:noFill/>
        </p:spPr>
      </p:pic>
      <p:pic>
        <p:nvPicPr>
          <p:cNvPr id="9" name="Picture 8"/>
          <p:cNvPicPr>
            <a:picLocks noChangeAspect="1"/>
          </p:cNvPicPr>
          <p:nvPr/>
        </p:nvPicPr>
        <p:blipFill>
          <a:blip r:embed="rId5"/>
          <a:stretch>
            <a:fillRect/>
          </a:stretch>
        </p:blipFill>
        <p:spPr>
          <a:xfrm>
            <a:off x="5355184" y="1495927"/>
            <a:ext cx="3122747" cy="2305466"/>
          </a:xfrm>
          <a:prstGeom prst="rect">
            <a:avLst/>
          </a:prstGeom>
        </p:spPr>
      </p:pic>
    </p:spTree>
    <p:extLst>
      <p:ext uri="{BB962C8B-B14F-4D97-AF65-F5344CB8AC3E}">
        <p14:creationId xmlns:p14="http://schemas.microsoft.com/office/powerpoint/2010/main" val="146698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ristinam.johnson\AppData\Local\Microsoft\Windows\Temporary Internet Files\Content.IE5\RZGRISAF\MC900363242[1].wmf"/>
          <p:cNvPicPr>
            <a:picLocks noChangeAspect="1" noChangeArrowheads="1"/>
          </p:cNvPicPr>
          <p:nvPr/>
        </p:nvPicPr>
        <p:blipFill>
          <a:blip r:embed="rId2" cstate="print"/>
          <a:srcRect/>
          <a:stretch>
            <a:fillRect/>
          </a:stretch>
        </p:blipFill>
        <p:spPr bwMode="auto">
          <a:xfrm>
            <a:off x="6239437" y="3543079"/>
            <a:ext cx="2463134" cy="2973366"/>
          </a:xfrm>
          <a:prstGeom prst="rect">
            <a:avLst/>
          </a:prstGeom>
          <a:noFill/>
        </p:spPr>
      </p:pic>
      <p:sp>
        <p:nvSpPr>
          <p:cNvPr id="35842" name="Title 1"/>
          <p:cNvSpPr>
            <a:spLocks noGrp="1"/>
          </p:cNvSpPr>
          <p:nvPr>
            <p:ph type="title"/>
          </p:nvPr>
        </p:nvSpPr>
        <p:spPr>
          <a:xfrm>
            <a:off x="545125" y="441066"/>
            <a:ext cx="7970227" cy="552633"/>
          </a:xfrm>
        </p:spPr>
        <p:txBody>
          <a:bodyPr>
            <a:normAutofit fontScale="90000"/>
          </a:bodyPr>
          <a:lstStyle/>
          <a:p>
            <a:pPr eaLnBrk="1" hangingPunct="1"/>
            <a:r>
              <a:rPr lang="en-US" dirty="0" smtClean="0"/>
              <a:t>Steps for the Essay</a:t>
            </a:r>
          </a:p>
        </p:txBody>
      </p:sp>
      <p:sp>
        <p:nvSpPr>
          <p:cNvPr id="35843" name="Content Placeholder 2"/>
          <p:cNvSpPr>
            <a:spLocks noGrp="1"/>
          </p:cNvSpPr>
          <p:nvPr>
            <p:ph idx="1"/>
          </p:nvPr>
        </p:nvSpPr>
        <p:spPr>
          <a:xfrm>
            <a:off x="325316" y="1290920"/>
            <a:ext cx="8361485" cy="4183577"/>
          </a:xfrm>
        </p:spPr>
        <p:txBody>
          <a:bodyPr>
            <a:normAutofit fontScale="55000" lnSpcReduction="20000"/>
          </a:bodyPr>
          <a:lstStyle/>
          <a:p>
            <a:pPr eaLnBrk="1" hangingPunct="1">
              <a:lnSpc>
                <a:spcPct val="120000"/>
              </a:lnSpc>
              <a:spcBef>
                <a:spcPts val="0"/>
              </a:spcBef>
            </a:pPr>
            <a:r>
              <a:rPr lang="en-US" sz="4500" dirty="0"/>
              <a:t>Collecting </a:t>
            </a:r>
            <a:r>
              <a:rPr lang="en-US" sz="4500" dirty="0" smtClean="0"/>
              <a:t>Data</a:t>
            </a:r>
            <a:endParaRPr lang="en-US" sz="4500" dirty="0"/>
          </a:p>
          <a:p>
            <a:pPr lvl="1">
              <a:lnSpc>
                <a:spcPct val="120000"/>
              </a:lnSpc>
              <a:spcBef>
                <a:spcPts val="0"/>
              </a:spcBef>
            </a:pPr>
            <a:r>
              <a:rPr lang="en-US" sz="4300" dirty="0" smtClean="0"/>
              <a:t>We </a:t>
            </a:r>
            <a:r>
              <a:rPr lang="en-US" sz="4300" dirty="0"/>
              <a:t>will </a:t>
            </a:r>
            <a:r>
              <a:rPr lang="en-US" sz="4300" dirty="0" smtClean="0"/>
              <a:t>research days during </a:t>
            </a:r>
            <a:r>
              <a:rPr lang="en-US" sz="4300" dirty="0"/>
              <a:t>the </a:t>
            </a:r>
            <a:r>
              <a:rPr lang="en-US" sz="4300" dirty="0" smtClean="0"/>
              <a:t>semester to </a:t>
            </a:r>
            <a:r>
              <a:rPr lang="en-US" sz="4300" dirty="0"/>
              <a:t>find </a:t>
            </a:r>
            <a:r>
              <a:rPr lang="en-US" sz="4300" dirty="0" smtClean="0"/>
              <a:t>research that </a:t>
            </a:r>
            <a:r>
              <a:rPr lang="en-US" sz="4300" dirty="0"/>
              <a:t>best </a:t>
            </a:r>
            <a:r>
              <a:rPr lang="en-US" sz="4300" dirty="0" smtClean="0"/>
              <a:t>supports </a:t>
            </a:r>
            <a:r>
              <a:rPr lang="en-US" sz="4300" dirty="0"/>
              <a:t>and </a:t>
            </a:r>
            <a:r>
              <a:rPr lang="en-US" sz="4300" dirty="0" smtClean="0"/>
              <a:t>counters </a:t>
            </a:r>
            <a:r>
              <a:rPr lang="en-US" sz="4300" dirty="0"/>
              <a:t>your arguments. </a:t>
            </a:r>
            <a:endParaRPr lang="en-US" sz="4300" dirty="0" smtClean="0"/>
          </a:p>
          <a:p>
            <a:pPr eaLnBrk="1" hangingPunct="1">
              <a:lnSpc>
                <a:spcPct val="120000"/>
              </a:lnSpc>
              <a:spcBef>
                <a:spcPts val="0"/>
              </a:spcBef>
            </a:pPr>
            <a:endParaRPr lang="en-US" sz="1500" dirty="0" smtClean="0"/>
          </a:p>
          <a:p>
            <a:pPr eaLnBrk="1" hangingPunct="1">
              <a:lnSpc>
                <a:spcPct val="120000"/>
              </a:lnSpc>
              <a:spcBef>
                <a:spcPts val="0"/>
              </a:spcBef>
            </a:pPr>
            <a:endParaRPr lang="en-US" sz="1500" dirty="0" smtClean="0"/>
          </a:p>
          <a:p>
            <a:pPr eaLnBrk="1" hangingPunct="1">
              <a:lnSpc>
                <a:spcPct val="120000"/>
              </a:lnSpc>
              <a:spcBef>
                <a:spcPts val="0"/>
              </a:spcBef>
            </a:pPr>
            <a:r>
              <a:rPr lang="en-US" sz="5100" dirty="0" smtClean="0"/>
              <a:t>There will be workshops throughout </a:t>
            </a:r>
            <a:r>
              <a:rPr lang="en-US" sz="5100" dirty="0"/>
              <a:t>t</a:t>
            </a:r>
            <a:r>
              <a:rPr lang="en-US" sz="5100" dirty="0" smtClean="0"/>
              <a:t>he semester to help you along the way…</a:t>
            </a:r>
          </a:p>
          <a:p>
            <a:pPr eaLnBrk="1" hangingPunct="1">
              <a:lnSpc>
                <a:spcPct val="120000"/>
              </a:lnSpc>
              <a:spcBef>
                <a:spcPts val="0"/>
              </a:spcBef>
            </a:pPr>
            <a:endParaRPr lang="en-US" sz="1500" b="1" dirty="0" smtClean="0"/>
          </a:p>
          <a:p>
            <a:pPr marL="0" indent="0">
              <a:lnSpc>
                <a:spcPct val="120000"/>
              </a:lnSpc>
              <a:spcBef>
                <a:spcPts val="0"/>
              </a:spcBef>
              <a:buNone/>
            </a:pPr>
            <a:endParaRPr lang="en-US" sz="5000" b="1" dirty="0" smtClean="0"/>
          </a:p>
          <a:p>
            <a:pPr marL="0" indent="0">
              <a:lnSpc>
                <a:spcPct val="120000"/>
              </a:lnSpc>
              <a:spcBef>
                <a:spcPts val="0"/>
              </a:spcBef>
              <a:buNone/>
            </a:pPr>
            <a:r>
              <a:rPr lang="en-US" sz="5000" dirty="0" smtClean="0"/>
              <a:t>You will learn to carefully document all research </a:t>
            </a:r>
          </a:p>
          <a:p>
            <a:pPr marL="0" indent="0">
              <a:lnSpc>
                <a:spcPct val="120000"/>
              </a:lnSpc>
              <a:spcBef>
                <a:spcPts val="0"/>
              </a:spcBef>
              <a:buNone/>
            </a:pPr>
            <a:r>
              <a:rPr lang="en-US" sz="5000" dirty="0" smtClean="0"/>
              <a:t>information and review MLA guidelines </a:t>
            </a:r>
          </a:p>
          <a:p>
            <a:pPr marL="0" indent="0">
              <a:lnSpc>
                <a:spcPct val="120000"/>
              </a:lnSpc>
              <a:spcBef>
                <a:spcPts val="0"/>
              </a:spcBef>
              <a:buNone/>
            </a:pPr>
            <a:r>
              <a:rPr lang="en-US" sz="5000" dirty="0" smtClean="0"/>
              <a:t>for citations. </a:t>
            </a:r>
          </a:p>
          <a:p>
            <a:pPr eaLnBrk="1" hangingPunct="1"/>
            <a:endParaRPr lang="en-US" sz="5000" dirty="0" smtClean="0"/>
          </a:p>
          <a:p>
            <a:pPr marL="0" indent="0" eaLnBrk="1" hangingPunct="1">
              <a:buNone/>
            </a:pPr>
            <a:endParaRPr lang="en-US" sz="1500" dirty="0" smtClean="0"/>
          </a:p>
        </p:txBody>
      </p:sp>
    </p:spTree>
    <p:extLst>
      <p:ext uri="{BB962C8B-B14F-4D97-AF65-F5344CB8AC3E}">
        <p14:creationId xmlns:p14="http://schemas.microsoft.com/office/powerpoint/2010/main" val="38898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fade">
                                      <p:cBhvr>
                                        <p:cTn id="10" dur="2000"/>
                                        <p:tgtEl>
                                          <p:spTgt spid="358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animEffect transition="in" filter="fade">
                                      <p:cBhvr>
                                        <p:cTn id="15" dur="2000"/>
                                        <p:tgtEl>
                                          <p:spTgt spid="3584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3">
                                            <p:txEl>
                                              <p:pRg st="7" end="7"/>
                                            </p:txEl>
                                          </p:spTgt>
                                        </p:tgtEl>
                                        <p:attrNameLst>
                                          <p:attrName>style.visibility</p:attrName>
                                        </p:attrNameLst>
                                      </p:cBhvr>
                                      <p:to>
                                        <p:strVal val="visible"/>
                                      </p:to>
                                    </p:set>
                                    <p:animEffect transition="in" filter="fade">
                                      <p:cBhvr>
                                        <p:cTn id="20" dur="2000"/>
                                        <p:tgtEl>
                                          <p:spTgt spid="3584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843">
                                            <p:txEl>
                                              <p:pRg st="8" end="8"/>
                                            </p:txEl>
                                          </p:spTgt>
                                        </p:tgtEl>
                                        <p:attrNameLst>
                                          <p:attrName>style.visibility</p:attrName>
                                        </p:attrNameLst>
                                      </p:cBhvr>
                                      <p:to>
                                        <p:strVal val="visible"/>
                                      </p:to>
                                    </p:set>
                                    <p:animEffect transition="in" filter="fade">
                                      <p:cBhvr>
                                        <p:cTn id="25" dur="2000"/>
                                        <p:tgtEl>
                                          <p:spTgt spid="3584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843">
                                            <p:txEl>
                                              <p:pRg st="9" end="9"/>
                                            </p:txEl>
                                          </p:spTgt>
                                        </p:tgtEl>
                                        <p:attrNameLst>
                                          <p:attrName>style.visibility</p:attrName>
                                        </p:attrNameLst>
                                      </p:cBhvr>
                                      <p:to>
                                        <p:strVal val="visible"/>
                                      </p:to>
                                    </p:set>
                                    <p:animEffect transition="in" filter="fade">
                                      <p:cBhvr>
                                        <p:cTn id="30" dur="2000"/>
                                        <p:tgtEl>
                                          <p:spTgt spid="358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697998" y="1977107"/>
            <a:ext cx="1731776" cy="1711572"/>
          </a:xfrm>
          <a:prstGeom prst="rect">
            <a:avLst/>
          </a:prstGeom>
        </p:spPr>
      </p:pic>
      <p:sp>
        <p:nvSpPr>
          <p:cNvPr id="3" name="Title 2"/>
          <p:cNvSpPr>
            <a:spLocks noGrp="1"/>
          </p:cNvSpPr>
          <p:nvPr>
            <p:ph type="title"/>
          </p:nvPr>
        </p:nvSpPr>
        <p:spPr/>
        <p:txBody>
          <a:bodyPr/>
          <a:lstStyle/>
          <a:p>
            <a:r>
              <a:rPr lang="en-US" dirty="0" smtClean="0"/>
              <a:t>RESEARCH!</a:t>
            </a:r>
            <a:endParaRPr lang="en-US" dirty="0"/>
          </a:p>
        </p:txBody>
      </p:sp>
      <p:sp>
        <p:nvSpPr>
          <p:cNvPr id="2" name="Content Placeholder 1"/>
          <p:cNvSpPr>
            <a:spLocks noGrp="1"/>
          </p:cNvSpPr>
          <p:nvPr>
            <p:ph idx="1"/>
          </p:nvPr>
        </p:nvSpPr>
        <p:spPr>
          <a:xfrm>
            <a:off x="134709" y="1405373"/>
            <a:ext cx="7444998" cy="5324731"/>
          </a:xfrm>
        </p:spPr>
        <p:txBody>
          <a:bodyPr>
            <a:noAutofit/>
          </a:bodyPr>
          <a:lstStyle/>
          <a:p>
            <a:r>
              <a:rPr lang="en-US" sz="2000" dirty="0" smtClean="0"/>
              <a:t>Research should take a variety of forms: </a:t>
            </a:r>
          </a:p>
          <a:p>
            <a:pPr lvl="1"/>
            <a:r>
              <a:rPr lang="en-US" sz="2000" dirty="0" smtClean="0"/>
              <a:t>primary and secondary sources</a:t>
            </a:r>
          </a:p>
          <a:p>
            <a:pPr lvl="1"/>
            <a:r>
              <a:rPr lang="en-US" sz="2000" dirty="0" smtClean="0"/>
              <a:t> journals</a:t>
            </a:r>
          </a:p>
          <a:p>
            <a:pPr lvl="1"/>
            <a:r>
              <a:rPr lang="en-US" sz="2000" dirty="0" smtClean="0"/>
              <a:t> books</a:t>
            </a:r>
          </a:p>
          <a:p>
            <a:pPr lvl="1"/>
            <a:r>
              <a:rPr lang="en-US" sz="2000" dirty="0" smtClean="0"/>
              <a:t> newspapers</a:t>
            </a:r>
          </a:p>
          <a:p>
            <a:pPr lvl="1"/>
            <a:r>
              <a:rPr lang="en-US" sz="2000" dirty="0" smtClean="0"/>
              <a:t> non-print sources</a:t>
            </a:r>
          </a:p>
          <a:p>
            <a:pPr lvl="1">
              <a:buNone/>
            </a:pPr>
            <a:r>
              <a:rPr lang="en-US" sz="2000" dirty="0" smtClean="0"/>
              <a:t> (video, graphics, tables, and charts)</a:t>
            </a:r>
          </a:p>
          <a:p>
            <a:r>
              <a:rPr lang="en-US" sz="2000" dirty="0" smtClean="0"/>
              <a:t>Simply GOOGLING a topic is not RESEARCHING a topic </a:t>
            </a:r>
          </a:p>
          <a:p>
            <a:pPr lvl="1">
              <a:buNone/>
            </a:pPr>
            <a:r>
              <a:rPr lang="en-US" sz="2000" dirty="0" smtClean="0"/>
              <a:t>			</a:t>
            </a:r>
          </a:p>
          <a:p>
            <a:r>
              <a:rPr lang="en-US" sz="2000" dirty="0" smtClean="0"/>
              <a:t>Plan on accessing a minimum of </a:t>
            </a:r>
            <a:r>
              <a:rPr lang="en-US" sz="2000" u="sng" dirty="0" smtClean="0"/>
              <a:t>15 resources</a:t>
            </a:r>
            <a:r>
              <a:rPr lang="en-US" sz="2000" dirty="0" smtClean="0"/>
              <a:t>. </a:t>
            </a:r>
            <a:r>
              <a:rPr lang="en-US" sz="2000" b="1" dirty="0" smtClean="0"/>
              <a:t>Do not rely       solely on online sources. </a:t>
            </a:r>
          </a:p>
          <a:p>
            <a:endParaRPr lang="en-US" sz="2000" b="1" dirty="0"/>
          </a:p>
        </p:txBody>
      </p:sp>
      <p:pic>
        <p:nvPicPr>
          <p:cNvPr id="5" name="Picture 4" descr="johnny depp and his dog.jpg"/>
          <p:cNvPicPr>
            <a:picLocks noChangeAspect="1"/>
          </p:cNvPicPr>
          <p:nvPr/>
        </p:nvPicPr>
        <p:blipFill>
          <a:blip r:embed="rId3" cstate="print"/>
          <a:stretch>
            <a:fillRect/>
          </a:stretch>
        </p:blipFill>
        <p:spPr>
          <a:xfrm>
            <a:off x="7735266" y="5082210"/>
            <a:ext cx="1306531" cy="1620098"/>
          </a:xfrm>
          <a:prstGeom prst="rect">
            <a:avLst/>
          </a:prstGeom>
        </p:spPr>
      </p:pic>
      <p:pic>
        <p:nvPicPr>
          <p:cNvPr id="6" name="Picture 1" descr="C:\Users\christinam.johnson\AppData\Local\Microsoft\Windows\Temporary Internet Files\Content.IE5\IG8YE8QT\MM900254494[1].gif"/>
          <p:cNvPicPr>
            <a:picLocks noChangeAspect="1" noChangeArrowheads="1" noCrop="1"/>
          </p:cNvPicPr>
          <p:nvPr/>
        </p:nvPicPr>
        <p:blipFill>
          <a:blip r:embed="rId4" cstate="print"/>
          <a:srcRect/>
          <a:stretch>
            <a:fillRect/>
          </a:stretch>
        </p:blipFill>
        <p:spPr bwMode="auto">
          <a:xfrm>
            <a:off x="376237" y="569585"/>
            <a:ext cx="1076325" cy="619125"/>
          </a:xfrm>
          <a:prstGeom prst="rect">
            <a:avLst/>
          </a:prstGeom>
          <a:noFill/>
        </p:spPr>
      </p:pic>
      <p:sp>
        <p:nvSpPr>
          <p:cNvPr id="4" name="TextBox 3"/>
          <p:cNvSpPr txBox="1"/>
          <p:nvPr/>
        </p:nvSpPr>
        <p:spPr>
          <a:xfrm>
            <a:off x="5429354" y="6082116"/>
            <a:ext cx="2262760" cy="646331"/>
          </a:xfrm>
          <a:prstGeom prst="rect">
            <a:avLst/>
          </a:prstGeom>
          <a:noFill/>
        </p:spPr>
        <p:txBody>
          <a:bodyPr wrap="square" rtlCol="0">
            <a:spAutoFit/>
          </a:bodyPr>
          <a:lstStyle/>
          <a:p>
            <a:r>
              <a:rPr lang="en-US" dirty="0"/>
              <a:t>J</a:t>
            </a:r>
            <a:r>
              <a:rPr lang="en-US" b="1" i="1" dirty="0"/>
              <a:t>ohnny Depp and his dog doing research </a:t>
            </a:r>
            <a:endParaRPr lang="en-US" dirty="0"/>
          </a:p>
        </p:txBody>
      </p:sp>
      <p:pic>
        <p:nvPicPr>
          <p:cNvPr id="7" name="Picture 6"/>
          <p:cNvPicPr>
            <a:picLocks noChangeAspect="1"/>
          </p:cNvPicPr>
          <p:nvPr/>
        </p:nvPicPr>
        <p:blipFill>
          <a:blip r:embed="rId5"/>
          <a:stretch>
            <a:fillRect/>
          </a:stretch>
        </p:blipFill>
        <p:spPr>
          <a:xfrm>
            <a:off x="6560734" y="178842"/>
            <a:ext cx="2339856" cy="3186885"/>
          </a:xfrm>
          <a:prstGeom prst="rect">
            <a:avLst/>
          </a:prstGeom>
        </p:spPr>
      </p:pic>
    </p:spTree>
    <p:extLst>
      <p:ext uri="{BB962C8B-B14F-4D97-AF65-F5344CB8AC3E}">
        <p14:creationId xmlns:p14="http://schemas.microsoft.com/office/powerpoint/2010/main" val="182933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t>Visual aid</a:t>
            </a:r>
          </a:p>
        </p:txBody>
      </p:sp>
      <p:sp>
        <p:nvSpPr>
          <p:cNvPr id="2" name="Text Placeholder 1"/>
          <p:cNvSpPr>
            <a:spLocks noGrp="1"/>
          </p:cNvSpPr>
          <p:nvPr>
            <p:ph type="body" idx="1"/>
          </p:nvPr>
        </p:nvSpPr>
        <p:spPr/>
        <p:txBody>
          <a:bodyPr/>
          <a:lstStyle/>
          <a:p>
            <a:r>
              <a:rPr lang="en-US" dirty="0" smtClean="0"/>
              <a:t>DO</a:t>
            </a:r>
            <a:endParaRPr lang="en-US" dirty="0"/>
          </a:p>
        </p:txBody>
      </p:sp>
      <p:sp>
        <p:nvSpPr>
          <p:cNvPr id="36867" name="Content Placeholder 2"/>
          <p:cNvSpPr>
            <a:spLocks noGrp="1"/>
          </p:cNvSpPr>
          <p:nvPr>
            <p:ph sz="half" idx="2"/>
          </p:nvPr>
        </p:nvSpPr>
        <p:spPr/>
        <p:txBody>
          <a:bodyPr>
            <a:normAutofit fontScale="85000" lnSpcReduction="20000"/>
          </a:bodyPr>
          <a:lstStyle/>
          <a:p>
            <a:pPr eaLnBrk="1" hangingPunct="1"/>
            <a:r>
              <a:rPr lang="en-US" dirty="0" smtClean="0"/>
              <a:t>Essay MUST have one.</a:t>
            </a:r>
          </a:p>
          <a:p>
            <a:pPr eaLnBrk="1" hangingPunct="1"/>
            <a:r>
              <a:rPr lang="en-US" dirty="0" smtClean="0"/>
              <a:t>MUST be a </a:t>
            </a:r>
            <a:r>
              <a:rPr lang="en-US" u="sng" dirty="0" smtClean="0"/>
              <a:t>student generated</a:t>
            </a:r>
            <a:r>
              <a:rPr lang="en-US" dirty="0" smtClean="0"/>
              <a:t> visual aid.</a:t>
            </a:r>
          </a:p>
          <a:p>
            <a:pPr eaLnBrk="1" hangingPunct="1"/>
            <a:r>
              <a:rPr lang="en-US" dirty="0" smtClean="0"/>
              <a:t>The visual must be research based and that research must be cited!! </a:t>
            </a:r>
            <a:r>
              <a:rPr lang="en-US" dirty="0" smtClean="0">
                <a:sym typeface="Wingdings" pitchFamily="2" charset="2"/>
              </a:rPr>
              <a:t></a:t>
            </a:r>
          </a:p>
          <a:p>
            <a:r>
              <a:rPr lang="en-US" dirty="0" smtClean="0"/>
              <a:t>Possible options: diagrams</a:t>
            </a:r>
            <a:r>
              <a:rPr lang="en-US" dirty="0"/>
              <a:t>, charts, graphs, maps, or artistic renderings </a:t>
            </a:r>
            <a:r>
              <a:rPr lang="en-US" dirty="0" smtClean="0"/>
              <a:t>(</a:t>
            </a:r>
            <a:r>
              <a:rPr lang="en-US" dirty="0"/>
              <a:t>such as a drawing, sketch, floor plan</a:t>
            </a:r>
            <a:r>
              <a:rPr lang="en-US" dirty="0" smtClean="0"/>
              <a:t>).</a:t>
            </a:r>
            <a:r>
              <a:rPr lang="en-US" dirty="0"/>
              <a:t/>
            </a:r>
            <a:br>
              <a:rPr lang="en-US" dirty="0"/>
            </a:br>
            <a:endParaRPr lang="en-US" dirty="0"/>
          </a:p>
          <a:p>
            <a:pPr eaLnBrk="1" hangingPunct="1"/>
            <a:endParaRPr lang="en-US" dirty="0" smtClean="0"/>
          </a:p>
          <a:p>
            <a:pPr eaLnBrk="1" hangingPunct="1"/>
            <a:endParaRPr lang="en-US" dirty="0" smtClean="0"/>
          </a:p>
          <a:p>
            <a:pPr eaLnBrk="1" hangingPunct="1"/>
            <a:endParaRPr lang="en-US" dirty="0" smtClean="0"/>
          </a:p>
        </p:txBody>
      </p:sp>
      <p:sp>
        <p:nvSpPr>
          <p:cNvPr id="3" name="Text Placeholder 2"/>
          <p:cNvSpPr>
            <a:spLocks noGrp="1"/>
          </p:cNvSpPr>
          <p:nvPr>
            <p:ph type="body" sz="quarter" idx="3"/>
          </p:nvPr>
        </p:nvSpPr>
        <p:spPr/>
        <p:txBody>
          <a:bodyPr/>
          <a:lstStyle/>
          <a:p>
            <a:r>
              <a:rPr lang="en-US" dirty="0" smtClean="0"/>
              <a:t>Don’t</a:t>
            </a:r>
            <a:endParaRPr lang="en-US" dirty="0"/>
          </a:p>
        </p:txBody>
      </p:sp>
      <p:sp>
        <p:nvSpPr>
          <p:cNvPr id="4" name="Content Placeholder 3"/>
          <p:cNvSpPr>
            <a:spLocks noGrp="1"/>
          </p:cNvSpPr>
          <p:nvPr>
            <p:ph sz="quarter" idx="4"/>
          </p:nvPr>
        </p:nvSpPr>
        <p:spPr/>
        <p:txBody>
          <a:bodyPr/>
          <a:lstStyle/>
          <a:p>
            <a:r>
              <a:rPr lang="en-US" dirty="0" smtClean="0"/>
              <a:t>Copy and paste</a:t>
            </a:r>
          </a:p>
          <a:p>
            <a:r>
              <a:rPr lang="en-US" dirty="0" smtClean="0"/>
              <a:t>No Google image search</a:t>
            </a:r>
          </a:p>
          <a:p>
            <a:r>
              <a:rPr lang="en-US" dirty="0" smtClean="0"/>
              <a:t>Just added to end of essay with no integration  </a:t>
            </a:r>
          </a:p>
          <a:p>
            <a:r>
              <a:rPr lang="en-US" dirty="0" smtClean="0"/>
              <a:t>Make smaller than ¼ of a page or larger than ½ a page</a:t>
            </a:r>
            <a:endParaRPr lang="en-US" dirty="0"/>
          </a:p>
        </p:txBody>
      </p:sp>
      <p:pic>
        <p:nvPicPr>
          <p:cNvPr id="32770" name="Picture 2" descr="C:\Users\christinam.johnson\AppData\Local\Microsoft\Windows\Temporary Internet Files\Content.IE5\W579041B\MC900431626[1].png"/>
          <p:cNvPicPr>
            <a:picLocks noChangeAspect="1" noChangeArrowheads="1"/>
          </p:cNvPicPr>
          <p:nvPr/>
        </p:nvPicPr>
        <p:blipFill>
          <a:blip r:embed="rId2" cstate="print"/>
          <a:srcRect/>
          <a:stretch>
            <a:fillRect/>
          </a:stretch>
        </p:blipFill>
        <p:spPr bwMode="auto">
          <a:xfrm>
            <a:off x="7429500" y="4933950"/>
            <a:ext cx="1714500" cy="1714500"/>
          </a:xfrm>
          <a:prstGeom prst="rect">
            <a:avLst/>
          </a:prstGeom>
          <a:noFill/>
        </p:spPr>
      </p:pic>
      <p:pic>
        <p:nvPicPr>
          <p:cNvPr id="32772" name="Picture 4" descr="C:\Users\christinam.johnson\AppData\Local\Microsoft\Windows\Temporary Internet Files\Content.IE5\RZGRISAF\MC900434829[1].png"/>
          <p:cNvPicPr>
            <a:picLocks noChangeAspect="1" noChangeArrowheads="1"/>
          </p:cNvPicPr>
          <p:nvPr/>
        </p:nvPicPr>
        <p:blipFill>
          <a:blip r:embed="rId3" cstate="print"/>
          <a:srcRect/>
          <a:stretch>
            <a:fillRect/>
          </a:stretch>
        </p:blipFill>
        <p:spPr bwMode="auto">
          <a:xfrm>
            <a:off x="251623" y="5143500"/>
            <a:ext cx="1714500" cy="1714500"/>
          </a:xfrm>
          <a:prstGeom prst="rect">
            <a:avLst/>
          </a:prstGeom>
          <a:noFill/>
        </p:spPr>
      </p:pic>
    </p:spTree>
    <p:extLst>
      <p:ext uri="{BB962C8B-B14F-4D97-AF65-F5344CB8AC3E}">
        <p14:creationId xmlns:p14="http://schemas.microsoft.com/office/powerpoint/2010/main" val="78774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fade">
                                      <p:cBhvr>
                                        <p:cTn id="22" dur="20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Project Presentation (Senior year)</a:t>
            </a:r>
            <a:endParaRPr lang="en-US" dirty="0"/>
          </a:p>
        </p:txBody>
      </p:sp>
      <p:sp>
        <p:nvSpPr>
          <p:cNvPr id="3" name="Content Placeholder 2"/>
          <p:cNvSpPr>
            <a:spLocks noGrp="1"/>
          </p:cNvSpPr>
          <p:nvPr>
            <p:ph idx="1"/>
          </p:nvPr>
        </p:nvSpPr>
        <p:spPr/>
        <p:txBody>
          <a:bodyPr>
            <a:normAutofit/>
          </a:bodyPr>
          <a:lstStyle/>
          <a:p>
            <a:r>
              <a:rPr lang="en-US" dirty="0" smtClean="0"/>
              <a:t>Complete </a:t>
            </a:r>
            <a:r>
              <a:rPr lang="en-US" dirty="0"/>
              <a:t>a 6-10 minute speech during your senior year.  </a:t>
            </a:r>
          </a:p>
          <a:p>
            <a:pPr lvl="1"/>
            <a:r>
              <a:rPr lang="en-US" dirty="0" smtClean="0"/>
              <a:t>Present the research compiled this year</a:t>
            </a:r>
          </a:p>
          <a:p>
            <a:pPr lvl="1"/>
            <a:r>
              <a:rPr lang="en-US" dirty="0" smtClean="0"/>
              <a:t>Discuss the real-life connections to your topic gained through the community service project </a:t>
            </a:r>
            <a:endParaRPr lang="en-US" dirty="0" smtClean="0"/>
          </a:p>
          <a:p>
            <a:pPr lvl="1"/>
            <a:r>
              <a:rPr lang="en-US" dirty="0" smtClean="0"/>
              <a:t>Professional in nature</a:t>
            </a:r>
            <a:endParaRPr lang="en-US" dirty="0" smtClean="0"/>
          </a:p>
        </p:txBody>
      </p:sp>
    </p:spTree>
    <p:extLst>
      <p:ext uri="{BB962C8B-B14F-4D97-AF65-F5344CB8AC3E}">
        <p14:creationId xmlns:p14="http://schemas.microsoft.com/office/powerpoint/2010/main" val="123221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Project: Service Learning Opportunity</a:t>
            </a:r>
            <a:endParaRPr lang="en-US" dirty="0"/>
          </a:p>
        </p:txBody>
      </p:sp>
      <p:sp>
        <p:nvSpPr>
          <p:cNvPr id="3" name="Content Placeholder 2"/>
          <p:cNvSpPr>
            <a:spLocks noGrp="1"/>
          </p:cNvSpPr>
          <p:nvPr>
            <p:ph idx="1"/>
          </p:nvPr>
        </p:nvSpPr>
        <p:spPr>
          <a:xfrm>
            <a:off x="914399" y="1517423"/>
            <a:ext cx="7313613" cy="4056062"/>
          </a:xfrm>
        </p:spPr>
        <p:txBody>
          <a:bodyPr>
            <a:normAutofit/>
          </a:bodyPr>
          <a:lstStyle/>
          <a:p>
            <a:pPr>
              <a:spcBef>
                <a:spcPts val="0"/>
              </a:spcBef>
              <a:buNone/>
            </a:pPr>
            <a:endParaRPr lang="en-US" dirty="0" smtClean="0"/>
          </a:p>
          <a:p>
            <a:pPr>
              <a:spcBef>
                <a:spcPts val="0"/>
              </a:spcBef>
            </a:pPr>
            <a:r>
              <a:rPr lang="en-US" dirty="0" smtClean="0"/>
              <a:t>The expectation is that you will complete some kind of </a:t>
            </a:r>
            <a:r>
              <a:rPr lang="en-US" sz="3200" u="sng" dirty="0" smtClean="0"/>
              <a:t>community service </a:t>
            </a:r>
            <a:r>
              <a:rPr lang="en-US" dirty="0" smtClean="0"/>
              <a:t>that ties into your topic.</a:t>
            </a:r>
          </a:p>
          <a:p>
            <a:pPr>
              <a:spcBef>
                <a:spcPts val="0"/>
              </a:spcBef>
            </a:pPr>
            <a:r>
              <a:rPr lang="en-US" dirty="0" smtClean="0"/>
              <a:t>Must get approval for what you plan on doing</a:t>
            </a:r>
          </a:p>
          <a:p>
            <a:pPr>
              <a:spcBef>
                <a:spcPts val="0"/>
              </a:spcBef>
            </a:pPr>
            <a:r>
              <a:rPr lang="en-US" dirty="0" smtClean="0"/>
              <a:t>You must document this experience: journal, photos, signatures, etc. </a:t>
            </a:r>
            <a:endParaRPr lang="en-US" dirty="0" smtClean="0"/>
          </a:p>
          <a:p>
            <a:pPr>
              <a:spcBef>
                <a:spcPts val="0"/>
              </a:spcBef>
            </a:pPr>
            <a:r>
              <a:rPr lang="en-US" dirty="0"/>
              <a:t>You may start your community service whenever you like; just be sure that you are documenting your experiences.</a:t>
            </a:r>
          </a:p>
          <a:p>
            <a:pPr>
              <a:spcBef>
                <a:spcPts val="0"/>
              </a:spcBef>
            </a:pPr>
            <a:endParaRPr lang="en-US" dirty="0" smtClean="0"/>
          </a:p>
        </p:txBody>
      </p:sp>
      <p:pic>
        <p:nvPicPr>
          <p:cNvPr id="31745" name="Picture 1" descr="C:\Users\christinam.johnson\AppData\Local\Microsoft\Windows\Temporary Internet Files\Content.IE5\W579041B\MC900357027[1].wmf"/>
          <p:cNvPicPr>
            <a:picLocks noChangeAspect="1" noChangeArrowheads="1"/>
          </p:cNvPicPr>
          <p:nvPr/>
        </p:nvPicPr>
        <p:blipFill>
          <a:blip r:embed="rId2" cstate="print"/>
          <a:srcRect/>
          <a:stretch>
            <a:fillRect/>
          </a:stretch>
        </p:blipFill>
        <p:spPr bwMode="auto">
          <a:xfrm>
            <a:off x="7323430" y="4640797"/>
            <a:ext cx="1080821" cy="1865376"/>
          </a:xfrm>
          <a:prstGeom prst="rect">
            <a:avLst/>
          </a:prstGeom>
          <a:noFill/>
        </p:spPr>
      </p:pic>
      <p:pic>
        <p:nvPicPr>
          <p:cNvPr id="31746" name="Picture 2" descr="C:\Users\christinam.johnson\AppData\Local\Microsoft\Windows\Temporary Internet Files\Content.IE5\IG8YE8QT\MC900297497[1].wmf"/>
          <p:cNvPicPr>
            <a:picLocks noChangeAspect="1" noChangeArrowheads="1"/>
          </p:cNvPicPr>
          <p:nvPr/>
        </p:nvPicPr>
        <p:blipFill>
          <a:blip r:embed="rId3" cstate="print"/>
          <a:srcRect/>
          <a:stretch>
            <a:fillRect/>
          </a:stretch>
        </p:blipFill>
        <p:spPr bwMode="auto">
          <a:xfrm>
            <a:off x="3875565" y="5189915"/>
            <a:ext cx="1814170" cy="1367028"/>
          </a:xfrm>
          <a:prstGeom prst="rect">
            <a:avLst/>
          </a:prstGeom>
          <a:noFill/>
        </p:spPr>
      </p:pic>
      <p:pic>
        <p:nvPicPr>
          <p:cNvPr id="31747" name="Picture 3" descr="C:\Users\christinam.johnson\AppData\Local\Microsoft\Windows\Temporary Internet Files\Content.IE5\RZGRISAF\MC900294941[1].wmf"/>
          <p:cNvPicPr>
            <a:picLocks noChangeAspect="1" noChangeArrowheads="1"/>
          </p:cNvPicPr>
          <p:nvPr/>
        </p:nvPicPr>
        <p:blipFill>
          <a:blip r:embed="rId4" cstate="print"/>
          <a:srcRect/>
          <a:stretch>
            <a:fillRect/>
          </a:stretch>
        </p:blipFill>
        <p:spPr bwMode="auto">
          <a:xfrm>
            <a:off x="464276" y="5044068"/>
            <a:ext cx="1777594" cy="1658722"/>
          </a:xfrm>
          <a:prstGeom prst="rect">
            <a:avLst/>
          </a:prstGeom>
          <a:noFill/>
        </p:spPr>
      </p:pic>
    </p:spTree>
    <p:extLst>
      <p:ext uri="{BB962C8B-B14F-4D97-AF65-F5344CB8AC3E}">
        <p14:creationId xmlns:p14="http://schemas.microsoft.com/office/powerpoint/2010/main" val="1055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lumMod val="60000"/>
                    <a:lumOff val="40000"/>
                  </a:schemeClr>
                </a:solidFill>
              </a:rPr>
              <a:t>Important Due Dates</a:t>
            </a:r>
            <a:endParaRPr lang="en-US" dirty="0">
              <a:solidFill>
                <a:schemeClr val="accent1">
                  <a:lumMod val="60000"/>
                  <a:lumOff val="40000"/>
                </a:schemeClr>
              </a:solidFill>
            </a:endParaRPr>
          </a:p>
        </p:txBody>
      </p:sp>
      <p:sp>
        <p:nvSpPr>
          <p:cNvPr id="2" name="Content Placeholder 1"/>
          <p:cNvSpPr>
            <a:spLocks noGrp="1"/>
          </p:cNvSpPr>
          <p:nvPr>
            <p:ph idx="1"/>
          </p:nvPr>
        </p:nvSpPr>
        <p:spPr>
          <a:xfrm>
            <a:off x="261257" y="1553029"/>
            <a:ext cx="8109529" cy="4815429"/>
          </a:xfrm>
        </p:spPr>
        <p:txBody>
          <a:bodyPr>
            <a:normAutofit fontScale="92500" lnSpcReduction="10000"/>
          </a:bodyPr>
          <a:lstStyle/>
          <a:p>
            <a:pPr marL="0" indent="0">
              <a:buNone/>
            </a:pPr>
            <a:r>
              <a:rPr lang="en-US" dirty="0"/>
              <a:t>9.2:  topic approval form due</a:t>
            </a:r>
          </a:p>
          <a:p>
            <a:pPr marL="0" indent="0">
              <a:buNone/>
            </a:pPr>
            <a:r>
              <a:rPr lang="en-US" dirty="0"/>
              <a:t>9.7:  working bibliography with at least ten sources</a:t>
            </a:r>
          </a:p>
          <a:p>
            <a:pPr marL="0" indent="0">
              <a:buNone/>
            </a:pPr>
            <a:r>
              <a:rPr lang="en-US" dirty="0"/>
              <a:t>9.15:  outline </a:t>
            </a:r>
          </a:p>
          <a:p>
            <a:pPr marL="0" indent="0">
              <a:buNone/>
            </a:pPr>
            <a:r>
              <a:rPr lang="en-US" dirty="0"/>
              <a:t>9.23:  first three pages with turnitin.com submission</a:t>
            </a:r>
          </a:p>
          <a:p>
            <a:pPr marL="0" indent="0">
              <a:buNone/>
            </a:pPr>
            <a:r>
              <a:rPr lang="en-US" dirty="0"/>
              <a:t>9.30:  final rough draft with turnitin.com submission</a:t>
            </a:r>
          </a:p>
          <a:p>
            <a:pPr marL="0" indent="0">
              <a:buNone/>
            </a:pPr>
            <a:r>
              <a:rPr lang="en-US" dirty="0"/>
              <a:t>10.7:  final paper due with turnitin.com submission</a:t>
            </a:r>
          </a:p>
          <a:p>
            <a:pPr marL="0" indent="0">
              <a:buNone/>
            </a:pPr>
            <a:endParaRPr lang="en-US" b="1" dirty="0" smtClean="0">
              <a:sym typeface="Wingdings" pitchFamily="2" charset="2"/>
            </a:endParaRPr>
          </a:p>
          <a:p>
            <a:r>
              <a:rPr lang="en-US" b="1" dirty="0" smtClean="0">
                <a:sym typeface="Wingdings" pitchFamily="2" charset="2"/>
              </a:rPr>
              <a:t>I will have the important dates posted in class and on my </a:t>
            </a:r>
            <a:r>
              <a:rPr lang="en-US" b="1" dirty="0" err="1" smtClean="0">
                <a:sym typeface="Wingdings" pitchFamily="2" charset="2"/>
              </a:rPr>
              <a:t>Weebly</a:t>
            </a:r>
            <a:r>
              <a:rPr lang="en-US" b="1" dirty="0" smtClean="0">
                <a:sym typeface="Wingdings" pitchFamily="2" charset="2"/>
              </a:rPr>
              <a:t>. </a:t>
            </a:r>
            <a:r>
              <a:rPr lang="en-US" b="1" dirty="0" smtClean="0">
                <a:sym typeface="Wingdings" pitchFamily="2" charset="2"/>
              </a:rPr>
              <a:t>PLEASE KEEP TRACK AS WELL!</a:t>
            </a:r>
            <a:endParaRPr lang="en-US" b="1" dirty="0"/>
          </a:p>
        </p:txBody>
      </p:sp>
      <p:pic>
        <p:nvPicPr>
          <p:cNvPr id="47106" name="Picture 2" descr="C:\Users\christinam.johnson\AppData\Local\Microsoft\Windows\Temporary Internet Files\Content.IE5\IG8YE8QT\MC900434804[1].png"/>
          <p:cNvPicPr>
            <a:picLocks noChangeAspect="1" noChangeArrowheads="1"/>
          </p:cNvPicPr>
          <p:nvPr/>
        </p:nvPicPr>
        <p:blipFill>
          <a:blip r:embed="rId2" cstate="print"/>
          <a:srcRect/>
          <a:stretch>
            <a:fillRect/>
          </a:stretch>
        </p:blipFill>
        <p:spPr bwMode="auto">
          <a:xfrm>
            <a:off x="6858228" y="1371600"/>
            <a:ext cx="1828572" cy="1828572"/>
          </a:xfrm>
          <a:prstGeom prst="rect">
            <a:avLst/>
          </a:prstGeom>
          <a:noFill/>
        </p:spPr>
      </p:pic>
      <p:pic>
        <p:nvPicPr>
          <p:cNvPr id="47112" name="Picture 8" descr="C:\Users\christinam.johnson\AppData\Local\Microsoft\Windows\Temporary Internet Files\Content.IE5\W579041B\MC900324304[1].wmf"/>
          <p:cNvPicPr>
            <a:picLocks noChangeAspect="1" noChangeArrowheads="1"/>
          </p:cNvPicPr>
          <p:nvPr/>
        </p:nvPicPr>
        <p:blipFill>
          <a:blip r:embed="rId3" cstate="print"/>
          <a:srcRect/>
          <a:stretch>
            <a:fillRect/>
          </a:stretch>
        </p:blipFill>
        <p:spPr bwMode="auto">
          <a:xfrm>
            <a:off x="7173998" y="3321277"/>
            <a:ext cx="1196788" cy="1196788"/>
          </a:xfrm>
          <a:prstGeom prst="rect">
            <a:avLst/>
          </a:prstGeom>
          <a:noFill/>
        </p:spPr>
      </p:pic>
    </p:spTree>
    <p:extLst>
      <p:ext uri="{BB962C8B-B14F-4D97-AF65-F5344CB8AC3E}">
        <p14:creationId xmlns:p14="http://schemas.microsoft.com/office/powerpoint/2010/main" val="251567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8" y="-153744"/>
            <a:ext cx="7313613" cy="868362"/>
          </a:xfrm>
        </p:spPr>
        <p:txBody>
          <a:bodyPr/>
          <a:lstStyle/>
          <a:p>
            <a:r>
              <a:rPr lang="en-US" dirty="0" smtClean="0"/>
              <a:t>Portfolio</a:t>
            </a:r>
            <a:endParaRPr lang="en-US" dirty="0"/>
          </a:p>
        </p:txBody>
      </p:sp>
      <p:sp>
        <p:nvSpPr>
          <p:cNvPr id="3" name="Content Placeholder 2"/>
          <p:cNvSpPr>
            <a:spLocks noGrp="1"/>
          </p:cNvSpPr>
          <p:nvPr>
            <p:ph idx="1"/>
          </p:nvPr>
        </p:nvSpPr>
        <p:spPr>
          <a:xfrm>
            <a:off x="145143" y="627534"/>
            <a:ext cx="8998857" cy="4776130"/>
          </a:xfrm>
        </p:spPr>
        <p:txBody>
          <a:bodyPr>
            <a:noAutofit/>
          </a:bodyPr>
          <a:lstStyle/>
          <a:p>
            <a:pPr marL="0" indent="0">
              <a:spcBef>
                <a:spcPts val="0"/>
              </a:spcBef>
              <a:buNone/>
            </a:pPr>
            <a:r>
              <a:rPr lang="en-US" dirty="0" smtClean="0"/>
              <a:t>If  you turn all components of your paper in on time, then you will receive a 50-point test grade at the end of the semester.  </a:t>
            </a:r>
          </a:p>
          <a:p>
            <a:pPr>
              <a:spcBef>
                <a:spcPts val="0"/>
              </a:spcBef>
              <a:buNone/>
            </a:pPr>
            <a:endParaRPr lang="en-US" dirty="0" smtClean="0"/>
          </a:p>
          <a:p>
            <a:pPr>
              <a:spcBef>
                <a:spcPts val="0"/>
              </a:spcBef>
              <a:buNone/>
            </a:pPr>
            <a:r>
              <a:rPr lang="en-US" dirty="0" smtClean="0"/>
              <a:t>The components are</a:t>
            </a:r>
            <a:r>
              <a:rPr lang="en-US" dirty="0" smtClean="0"/>
              <a:t>:</a:t>
            </a:r>
            <a:endParaRPr lang="en-US" dirty="0" smtClean="0"/>
          </a:p>
          <a:p>
            <a:pPr lvl="1">
              <a:spcBef>
                <a:spcPts val="0"/>
              </a:spcBef>
            </a:pPr>
            <a:r>
              <a:rPr lang="en-US" dirty="0" smtClean="0"/>
              <a:t>Topic approval form</a:t>
            </a:r>
          </a:p>
          <a:p>
            <a:pPr lvl="1">
              <a:spcBef>
                <a:spcPts val="0"/>
              </a:spcBef>
            </a:pPr>
            <a:r>
              <a:rPr lang="en-US" dirty="0" smtClean="0"/>
              <a:t>Working bibliography</a:t>
            </a:r>
          </a:p>
          <a:p>
            <a:pPr lvl="1">
              <a:spcBef>
                <a:spcPts val="0"/>
              </a:spcBef>
            </a:pPr>
            <a:r>
              <a:rPr lang="en-US" dirty="0" smtClean="0"/>
              <a:t>Note cards</a:t>
            </a:r>
          </a:p>
          <a:p>
            <a:pPr lvl="1">
              <a:spcBef>
                <a:spcPts val="0"/>
              </a:spcBef>
            </a:pPr>
            <a:r>
              <a:rPr lang="en-US" dirty="0" smtClean="0"/>
              <a:t>Outline</a:t>
            </a:r>
          </a:p>
          <a:p>
            <a:pPr lvl="1">
              <a:spcBef>
                <a:spcPts val="0"/>
              </a:spcBef>
            </a:pPr>
            <a:r>
              <a:rPr lang="en-US" dirty="0" smtClean="0"/>
              <a:t>First three pages (initial rough draft)</a:t>
            </a:r>
          </a:p>
          <a:p>
            <a:pPr lvl="1">
              <a:spcBef>
                <a:spcPts val="0"/>
              </a:spcBef>
            </a:pPr>
            <a:r>
              <a:rPr lang="en-US" dirty="0" smtClean="0"/>
              <a:t>Final rough draft</a:t>
            </a:r>
          </a:p>
          <a:p>
            <a:pPr lvl="1">
              <a:spcBef>
                <a:spcPts val="0"/>
              </a:spcBef>
            </a:pPr>
            <a:r>
              <a:rPr lang="en-US" dirty="0" smtClean="0"/>
              <a:t>FINAL </a:t>
            </a:r>
            <a:r>
              <a:rPr lang="en-US" dirty="0" smtClean="0"/>
              <a:t>PAPER</a:t>
            </a:r>
            <a:endParaRPr lang="en-US" dirty="0" smtClean="0"/>
          </a:p>
          <a:p>
            <a:pPr lvl="1">
              <a:spcBef>
                <a:spcPts val="0"/>
              </a:spcBef>
            </a:pPr>
            <a:r>
              <a:rPr lang="en-US" dirty="0" smtClean="0"/>
              <a:t>This </a:t>
            </a:r>
            <a:r>
              <a:rPr lang="en-US" dirty="0" smtClean="0"/>
              <a:t>checklist/Portfolio</a:t>
            </a:r>
          </a:p>
          <a:p>
            <a:r>
              <a:rPr lang="en-US" dirty="0" smtClean="0"/>
              <a:t>If </a:t>
            </a:r>
            <a:r>
              <a:rPr lang="en-US" dirty="0"/>
              <a:t>you lose any element of the portfolio (the original document that is peer edited or written on by me), you will lose those points.</a:t>
            </a:r>
          </a:p>
          <a:p>
            <a:r>
              <a:rPr lang="en-US" dirty="0"/>
              <a:t>Late work will be docked by half (this includes failure to include a turnitin.com submission).</a:t>
            </a:r>
          </a:p>
          <a:p>
            <a:pPr marL="0" indent="0">
              <a:spcBef>
                <a:spcPts val="0"/>
              </a:spcBef>
              <a:buNone/>
            </a:pPr>
            <a:endParaRPr lang="en-US" dirty="0" smtClean="0"/>
          </a:p>
          <a:p>
            <a:pPr>
              <a:spcBef>
                <a:spcPts val="0"/>
              </a:spcBef>
            </a:pPr>
            <a:endParaRPr lang="en-US" dirty="0" smtClean="0"/>
          </a:p>
          <a:p>
            <a:pPr marL="0" indent="0">
              <a:spcBef>
                <a:spcPts val="0"/>
              </a:spcBef>
              <a:buNone/>
            </a:pPr>
            <a:endParaRPr lang="en-US" dirty="0"/>
          </a:p>
        </p:txBody>
      </p:sp>
    </p:spTree>
    <p:extLst>
      <p:ext uri="{BB962C8B-B14F-4D97-AF65-F5344CB8AC3E}">
        <p14:creationId xmlns:p14="http://schemas.microsoft.com/office/powerpoint/2010/main" val="336968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20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20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868362"/>
          </a:xfrm>
        </p:spPr>
        <p:txBody>
          <a:bodyPr/>
          <a:lstStyle/>
          <a:p>
            <a:r>
              <a:rPr lang="en-US" dirty="0" smtClean="0"/>
              <a:t>A few notes</a:t>
            </a:r>
            <a:endParaRPr lang="en-US" dirty="0"/>
          </a:p>
        </p:txBody>
      </p:sp>
      <p:sp>
        <p:nvSpPr>
          <p:cNvPr id="3" name="Content Placeholder 2"/>
          <p:cNvSpPr>
            <a:spLocks noGrp="1"/>
          </p:cNvSpPr>
          <p:nvPr>
            <p:ph idx="1"/>
          </p:nvPr>
        </p:nvSpPr>
        <p:spPr>
          <a:xfrm>
            <a:off x="391508" y="1011608"/>
            <a:ext cx="7313613" cy="4056062"/>
          </a:xfrm>
        </p:spPr>
        <p:txBody>
          <a:bodyPr>
            <a:noAutofit/>
          </a:bodyPr>
          <a:lstStyle/>
          <a:p>
            <a:pPr marL="0" indent="0">
              <a:spcBef>
                <a:spcPts val="0"/>
              </a:spcBef>
              <a:buNone/>
            </a:pPr>
            <a:endParaRPr lang="en-US" dirty="0" smtClean="0"/>
          </a:p>
          <a:p>
            <a:pPr marL="0" indent="0">
              <a:spcBef>
                <a:spcPts val="0"/>
              </a:spcBef>
            </a:pPr>
            <a:r>
              <a:rPr lang="en-US" dirty="0" smtClean="0"/>
              <a:t> </a:t>
            </a:r>
            <a:r>
              <a:rPr lang="en-US" dirty="0" smtClean="0"/>
              <a:t>If you bring your paper to me during a tutoring session, I will help you, but I won’t necessarily </a:t>
            </a:r>
            <a:r>
              <a:rPr lang="en-US" i="1" dirty="0" smtClean="0"/>
              <a:t>fix </a:t>
            </a:r>
            <a:r>
              <a:rPr lang="en-US" dirty="0" smtClean="0"/>
              <a:t>your paper. </a:t>
            </a:r>
            <a:endParaRPr lang="en-US" dirty="0" smtClean="0"/>
          </a:p>
          <a:p>
            <a:pPr marL="450850" lvl="1" indent="0">
              <a:spcBef>
                <a:spcPts val="0"/>
              </a:spcBef>
            </a:pPr>
            <a:r>
              <a:rPr lang="en-US" dirty="0"/>
              <a:t> </a:t>
            </a:r>
            <a:r>
              <a:rPr lang="en-US" dirty="0" smtClean="0"/>
              <a:t>While I will edit </a:t>
            </a:r>
            <a:r>
              <a:rPr lang="en-US" i="1" dirty="0" smtClean="0"/>
              <a:t>some </a:t>
            </a:r>
            <a:r>
              <a:rPr lang="en-US" dirty="0" smtClean="0"/>
              <a:t>portions of your essay/submitted items, I DO NOT HAVE THE ABILITY to read everyon</a:t>
            </a:r>
            <a:r>
              <a:rPr lang="en-US" dirty="0" smtClean="0"/>
              <a:t>e’s full, final draft in a timely manner. </a:t>
            </a:r>
            <a:endParaRPr lang="en-US" dirty="0" smtClean="0"/>
          </a:p>
          <a:p>
            <a:pPr marL="0" indent="0">
              <a:spcBef>
                <a:spcPts val="0"/>
              </a:spcBef>
            </a:pPr>
            <a:endParaRPr lang="en-US" dirty="0" smtClean="0"/>
          </a:p>
          <a:p>
            <a:pPr marL="0" indent="0">
              <a:spcBef>
                <a:spcPts val="0"/>
              </a:spcBef>
            </a:pPr>
            <a:r>
              <a:rPr lang="en-US" dirty="0" smtClean="0"/>
              <a:t> Please pay attention in class</a:t>
            </a:r>
            <a:r>
              <a:rPr lang="en-US" dirty="0"/>
              <a:t>!</a:t>
            </a:r>
            <a:r>
              <a:rPr lang="en-US" dirty="0" smtClean="0"/>
              <a:t> </a:t>
            </a:r>
            <a:r>
              <a:rPr lang="en-US" dirty="0"/>
              <a:t>I</a:t>
            </a:r>
            <a:r>
              <a:rPr lang="en-US" dirty="0" smtClean="0"/>
              <a:t>f there is something you don’t understand, ASK ME. I can’t help you if you don’t tell me where you are struggling. </a:t>
            </a:r>
          </a:p>
          <a:p>
            <a:pPr marL="0" indent="0">
              <a:spcBef>
                <a:spcPts val="0"/>
              </a:spcBef>
            </a:pPr>
            <a:endParaRPr lang="en-US" dirty="0" smtClean="0"/>
          </a:p>
          <a:p>
            <a:pPr marL="0" indent="0">
              <a:spcBef>
                <a:spcPts val="0"/>
              </a:spcBef>
            </a:pPr>
            <a:r>
              <a:rPr lang="en-US" dirty="0" smtClean="0"/>
              <a:t>Rough drafts will be </a:t>
            </a:r>
            <a:r>
              <a:rPr lang="en-US" b="1" u="sng" dirty="0" smtClean="0"/>
              <a:t>spot checked for MLA and format</a:t>
            </a:r>
            <a:r>
              <a:rPr lang="en-US" dirty="0" smtClean="0"/>
              <a:t>.</a:t>
            </a:r>
          </a:p>
          <a:p>
            <a:pPr marL="0" indent="0">
              <a:spcBef>
                <a:spcPts val="0"/>
              </a:spcBef>
            </a:pPr>
            <a:endParaRPr lang="en-US" dirty="0" smtClean="0"/>
          </a:p>
          <a:p>
            <a:pPr marL="0" indent="0">
              <a:spcBef>
                <a:spcPts val="0"/>
              </a:spcBef>
            </a:pPr>
            <a:r>
              <a:rPr lang="en-US" dirty="0" smtClean="0"/>
              <a:t>This paper will make up </a:t>
            </a:r>
            <a:r>
              <a:rPr lang="en-US" b="1" dirty="0" smtClean="0"/>
              <a:t>20% </a:t>
            </a:r>
            <a:r>
              <a:rPr lang="en-US" dirty="0" smtClean="0"/>
              <a:t>of your </a:t>
            </a:r>
            <a:r>
              <a:rPr lang="en-US" b="1" dirty="0" smtClean="0"/>
              <a:t>Q2 grade</a:t>
            </a:r>
            <a:r>
              <a:rPr lang="en-US" dirty="0" smtClean="0"/>
              <a:t>.  </a:t>
            </a:r>
          </a:p>
        </p:txBody>
      </p:sp>
      <p:pic>
        <p:nvPicPr>
          <p:cNvPr id="28673" name="Picture 1" descr="C:\Users\christinam.johnson\AppData\Local\Microsoft\Windows\Temporary Internet Files\Content.IE5\G095Z72W\MC900440432[1].wmf"/>
          <p:cNvPicPr>
            <a:picLocks noChangeAspect="1" noChangeArrowheads="1"/>
          </p:cNvPicPr>
          <p:nvPr/>
        </p:nvPicPr>
        <p:blipFill>
          <a:blip r:embed="rId2" cstate="print"/>
          <a:srcRect/>
          <a:stretch>
            <a:fillRect/>
          </a:stretch>
        </p:blipFill>
        <p:spPr bwMode="auto">
          <a:xfrm>
            <a:off x="7313613" y="143246"/>
            <a:ext cx="1828800" cy="1724025"/>
          </a:xfrm>
          <a:prstGeom prst="rect">
            <a:avLst/>
          </a:prstGeom>
          <a:noFill/>
        </p:spPr>
      </p:pic>
    </p:spTree>
    <p:extLst>
      <p:ext uri="{BB962C8B-B14F-4D97-AF65-F5344CB8AC3E}">
        <p14:creationId xmlns:p14="http://schemas.microsoft.com/office/powerpoint/2010/main" val="7187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20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212" y="69057"/>
            <a:ext cx="7313613" cy="868362"/>
          </a:xfrm>
        </p:spPr>
        <p:txBody>
          <a:bodyPr/>
          <a:lstStyle/>
          <a:p>
            <a:r>
              <a:rPr lang="en-US" dirty="0" smtClean="0"/>
              <a:t>Grad Project</a:t>
            </a:r>
            <a:endParaRPr lang="en-US" dirty="0"/>
          </a:p>
        </p:txBody>
      </p:sp>
      <p:sp>
        <p:nvSpPr>
          <p:cNvPr id="3" name="Content Placeholder 2"/>
          <p:cNvSpPr>
            <a:spLocks noGrp="1"/>
          </p:cNvSpPr>
          <p:nvPr>
            <p:ph idx="1"/>
          </p:nvPr>
        </p:nvSpPr>
        <p:spPr>
          <a:xfrm>
            <a:off x="914400" y="964444"/>
            <a:ext cx="7313613" cy="4056062"/>
          </a:xfrm>
        </p:spPr>
        <p:txBody>
          <a:bodyPr/>
          <a:lstStyle/>
          <a:p>
            <a:r>
              <a:rPr lang="en-US" dirty="0" smtClean="0"/>
              <a:t>This paper should be seen as an extension and refinement of the research paper skills you learned in English II, as well as interests from other subjects.  </a:t>
            </a:r>
          </a:p>
          <a:p>
            <a:r>
              <a:rPr lang="en-US" dirty="0" smtClean="0"/>
              <a:t>While you will receive support in class, you are expected to remember and use those skills and strategies this year.</a:t>
            </a:r>
          </a:p>
          <a:p>
            <a:r>
              <a:rPr lang="en-US" dirty="0" smtClean="0"/>
              <a:t>The presentation, during Senior year, will allow you to present all that you have learned and educate an audience about your topic. It is professional in nature. </a:t>
            </a:r>
            <a:endParaRPr lang="en-US" dirty="0"/>
          </a:p>
        </p:txBody>
      </p:sp>
    </p:spTree>
    <p:extLst>
      <p:ext uri="{BB962C8B-B14F-4D97-AF65-F5344CB8AC3E}">
        <p14:creationId xmlns:p14="http://schemas.microsoft.com/office/powerpoint/2010/main" val="40530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7238" y="69057"/>
            <a:ext cx="8886762" cy="868362"/>
          </a:xfrm>
        </p:spPr>
        <p:txBody>
          <a:bodyPr/>
          <a:lstStyle/>
          <a:p>
            <a:pPr eaLnBrk="1" fontAlgn="auto" hangingPunct="1">
              <a:spcAft>
                <a:spcPts val="0"/>
              </a:spcAft>
              <a:defRPr/>
            </a:pPr>
            <a:r>
              <a:rPr lang="en-US" dirty="0" smtClean="0">
                <a:ea typeface="+mj-ea"/>
                <a:cs typeface="+mj-cs"/>
              </a:rPr>
              <a:t>What is the Graduation Project?</a:t>
            </a:r>
          </a:p>
        </p:txBody>
      </p:sp>
      <p:sp>
        <p:nvSpPr>
          <p:cNvPr id="36867" name="Content Placeholder 2"/>
          <p:cNvSpPr>
            <a:spLocks noGrp="1"/>
          </p:cNvSpPr>
          <p:nvPr>
            <p:ph idx="1"/>
          </p:nvPr>
        </p:nvSpPr>
        <p:spPr>
          <a:xfrm>
            <a:off x="914400" y="937419"/>
            <a:ext cx="7313613" cy="4056062"/>
          </a:xfrm>
        </p:spPr>
        <p:txBody>
          <a:bodyPr>
            <a:normAutofit/>
          </a:bodyPr>
          <a:lstStyle/>
          <a:p>
            <a:pPr eaLnBrk="1" hangingPunct="1"/>
            <a:r>
              <a:rPr lang="en-US" dirty="0" smtClean="0"/>
              <a:t>The Graduation Project is an opportunity to pursue the resolution of a question about which you have genuine concern or interest. </a:t>
            </a:r>
          </a:p>
          <a:p>
            <a:pPr eaLnBrk="1" hangingPunct="1"/>
            <a:r>
              <a:rPr lang="en-US" dirty="0" smtClean="0"/>
              <a:t>The question may grow out of interest that you have had for some time or one that has arisen recently through course work or personal experience. </a:t>
            </a:r>
          </a:p>
          <a:p>
            <a:pPr eaLnBrk="1" hangingPunct="1"/>
            <a:r>
              <a:rPr lang="en-US" dirty="0" smtClean="0"/>
              <a:t>As you identify and pursue resolution of your question, you will learn a great deal about your topic and yourself.</a:t>
            </a:r>
          </a:p>
          <a:p>
            <a:pPr eaLnBrk="1" hangingPunct="1"/>
            <a:endParaRPr lang="en-US" dirty="0" smtClean="0"/>
          </a:p>
        </p:txBody>
      </p:sp>
    </p:spTree>
    <p:extLst>
      <p:ext uri="{BB962C8B-B14F-4D97-AF65-F5344CB8AC3E}">
        <p14:creationId xmlns:p14="http://schemas.microsoft.com/office/powerpoint/2010/main" val="331421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20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20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fontAlgn="auto" hangingPunct="1">
              <a:spcAft>
                <a:spcPts val="0"/>
              </a:spcAft>
              <a:defRPr/>
            </a:pPr>
            <a:r>
              <a:rPr lang="en-US" smtClean="0">
                <a:ea typeface="+mj-ea"/>
                <a:cs typeface="+mj-cs"/>
              </a:rPr>
              <a:t>The Graduation Project - Overview</a:t>
            </a:r>
          </a:p>
        </p:txBody>
      </p:sp>
      <p:sp>
        <p:nvSpPr>
          <p:cNvPr id="38915" name="Content Placeholder 2"/>
          <p:cNvSpPr>
            <a:spLocks noGrp="1"/>
          </p:cNvSpPr>
          <p:nvPr>
            <p:ph idx="1"/>
          </p:nvPr>
        </p:nvSpPr>
        <p:spPr>
          <a:xfrm>
            <a:off x="562708" y="1735137"/>
            <a:ext cx="8054758" cy="4823465"/>
          </a:xfrm>
        </p:spPr>
        <p:txBody>
          <a:bodyPr>
            <a:normAutofit lnSpcReduction="10000"/>
          </a:bodyPr>
          <a:lstStyle/>
          <a:p>
            <a:pPr eaLnBrk="1" hangingPunct="1"/>
            <a:r>
              <a:rPr lang="en-US" dirty="0" smtClean="0"/>
              <a:t>You will learn to:</a:t>
            </a:r>
          </a:p>
          <a:p>
            <a:pPr lvl="1" eaLnBrk="1" hangingPunct="1"/>
            <a:r>
              <a:rPr lang="en-US" dirty="0" smtClean="0"/>
              <a:t>Create goals, recognize persuasive arguments used by others, recognize source bias, and learn to create your own arguments.  </a:t>
            </a:r>
          </a:p>
          <a:p>
            <a:pPr eaLnBrk="1" hangingPunct="1"/>
            <a:r>
              <a:rPr lang="en-US" dirty="0" smtClean="0"/>
              <a:t>You will read: </a:t>
            </a:r>
          </a:p>
          <a:p>
            <a:pPr lvl="1" eaLnBrk="1" hangingPunct="1"/>
            <a:r>
              <a:rPr lang="en-US" dirty="0" smtClean="0"/>
              <a:t>books, magazines articles and internet publications about your topics.  </a:t>
            </a:r>
          </a:p>
          <a:p>
            <a:r>
              <a:rPr lang="en-US" dirty="0" smtClean="0"/>
              <a:t>You will practice writing and researching strategies in class.</a:t>
            </a:r>
            <a:r>
              <a:rPr lang="en-US" b="1" u="sng" dirty="0" smtClean="0"/>
              <a:t> </a:t>
            </a:r>
          </a:p>
          <a:p>
            <a:pPr lvl="1"/>
            <a:r>
              <a:rPr lang="en-US" b="1" u="sng" dirty="0" smtClean="0"/>
              <a:t>Your </a:t>
            </a:r>
            <a:r>
              <a:rPr lang="en-US" b="1" u="sng" dirty="0"/>
              <a:t>paper will be approximately 6-8 pages</a:t>
            </a:r>
            <a:r>
              <a:rPr lang="en-US" dirty="0"/>
              <a:t>.  </a:t>
            </a:r>
          </a:p>
          <a:p>
            <a:pPr eaLnBrk="1" hangingPunct="1"/>
            <a:r>
              <a:rPr lang="en-US" dirty="0" smtClean="0"/>
              <a:t>You will discuss your topic with numerous people.</a:t>
            </a:r>
          </a:p>
          <a:p>
            <a:r>
              <a:rPr lang="en-US" dirty="0"/>
              <a:t>You will enlighten an audience on your topic through a verbal presentation. </a:t>
            </a:r>
          </a:p>
          <a:p>
            <a:pPr eaLnBrk="1" hangingPunct="1"/>
            <a:endParaRPr lang="en-US" dirty="0" smtClean="0"/>
          </a:p>
        </p:txBody>
      </p:sp>
    </p:spTree>
    <p:extLst>
      <p:ext uri="{BB962C8B-B14F-4D97-AF65-F5344CB8AC3E}">
        <p14:creationId xmlns:p14="http://schemas.microsoft.com/office/powerpoint/2010/main" val="111964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2000"/>
                                        <p:tgtEl>
                                          <p:spTgt spid="389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fade">
                                      <p:cBhvr>
                                        <p:cTn id="10" dur="2000"/>
                                        <p:tgtEl>
                                          <p:spTgt spid="389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fade">
                                      <p:cBhvr>
                                        <p:cTn id="15" dur="2000"/>
                                        <p:tgtEl>
                                          <p:spTgt spid="389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915">
                                            <p:txEl>
                                              <p:pRg st="3" end="3"/>
                                            </p:txEl>
                                          </p:spTgt>
                                        </p:tgtEl>
                                        <p:attrNameLst>
                                          <p:attrName>style.visibility</p:attrName>
                                        </p:attrNameLst>
                                      </p:cBhvr>
                                      <p:to>
                                        <p:strVal val="visible"/>
                                      </p:to>
                                    </p:set>
                                    <p:animEffect transition="in" filter="fade">
                                      <p:cBhvr>
                                        <p:cTn id="18" dur="2000"/>
                                        <p:tgtEl>
                                          <p:spTgt spid="389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Effect transition="in" filter="fade">
                                      <p:cBhvr>
                                        <p:cTn id="23" dur="2000"/>
                                        <p:tgtEl>
                                          <p:spTgt spid="3891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915">
                                            <p:txEl>
                                              <p:pRg st="5" end="5"/>
                                            </p:txEl>
                                          </p:spTgt>
                                        </p:tgtEl>
                                        <p:attrNameLst>
                                          <p:attrName>style.visibility</p:attrName>
                                        </p:attrNameLst>
                                      </p:cBhvr>
                                      <p:to>
                                        <p:strVal val="visible"/>
                                      </p:to>
                                    </p:set>
                                    <p:animEffect transition="in" filter="fade">
                                      <p:cBhvr>
                                        <p:cTn id="26" dur="2000"/>
                                        <p:tgtEl>
                                          <p:spTgt spid="3891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animEffect transition="in" filter="fade">
                                      <p:cBhvr>
                                        <p:cTn id="31" dur="2000"/>
                                        <p:tgtEl>
                                          <p:spTgt spid="3891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915">
                                            <p:txEl>
                                              <p:pRg st="7" end="7"/>
                                            </p:txEl>
                                          </p:spTgt>
                                        </p:tgtEl>
                                        <p:attrNameLst>
                                          <p:attrName>style.visibility</p:attrName>
                                        </p:attrNameLst>
                                      </p:cBhvr>
                                      <p:to>
                                        <p:strVal val="visible"/>
                                      </p:to>
                                    </p:set>
                                    <p:animEffect transition="in" filter="fade">
                                      <p:cBhvr>
                                        <p:cTn id="36" dur="2000"/>
                                        <p:tgtEl>
                                          <p:spTgt spid="389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C:\Users\christinam.johnson\AppData\Local\Microsoft\Windows\Temporary Internet Files\Content.IE5\W579041B\MC900290890[1].wmf"/>
          <p:cNvPicPr>
            <a:picLocks noChangeAspect="1" noChangeArrowheads="1"/>
          </p:cNvPicPr>
          <p:nvPr/>
        </p:nvPicPr>
        <p:blipFill>
          <a:blip r:embed="rId2" cstate="print"/>
          <a:srcRect/>
          <a:stretch>
            <a:fillRect/>
          </a:stretch>
        </p:blipFill>
        <p:spPr bwMode="auto">
          <a:xfrm>
            <a:off x="7441040" y="5528822"/>
            <a:ext cx="1362547" cy="1190531"/>
          </a:xfrm>
          <a:prstGeom prst="rect">
            <a:avLst/>
          </a:prstGeom>
          <a:noFill/>
        </p:spPr>
      </p:pic>
      <p:sp>
        <p:nvSpPr>
          <p:cNvPr id="3" name="Content Placeholder 2"/>
          <p:cNvSpPr>
            <a:spLocks noGrp="1"/>
          </p:cNvSpPr>
          <p:nvPr>
            <p:ph idx="1"/>
          </p:nvPr>
        </p:nvSpPr>
        <p:spPr>
          <a:xfrm>
            <a:off x="457200" y="1417640"/>
            <a:ext cx="8229600" cy="4589653"/>
          </a:xfrm>
        </p:spPr>
        <p:txBody>
          <a:bodyPr/>
          <a:lstStyle/>
          <a:p>
            <a:pPr>
              <a:buNone/>
            </a:pPr>
            <a:endParaRPr lang="en-US" dirty="0" smtClean="0"/>
          </a:p>
          <a:p>
            <a:pPr marL="457200" indent="-457200">
              <a:buAutoNum type="arabicPeriod"/>
            </a:pPr>
            <a:r>
              <a:rPr lang="en-US" dirty="0" smtClean="0"/>
              <a:t>6-8 page essay</a:t>
            </a:r>
          </a:p>
          <a:p>
            <a:pPr marL="0" indent="0">
              <a:buNone/>
            </a:pPr>
            <a:r>
              <a:rPr lang="en-US" dirty="0"/>
              <a:t>	</a:t>
            </a:r>
            <a:r>
              <a:rPr lang="en-US" dirty="0" smtClean="0"/>
              <a:t>- At least 5 sources (with a primary source)</a:t>
            </a:r>
          </a:p>
          <a:p>
            <a:pPr marL="0" indent="0">
              <a:buNone/>
            </a:pPr>
            <a:r>
              <a:rPr lang="en-US" dirty="0"/>
              <a:t>	</a:t>
            </a:r>
            <a:r>
              <a:rPr lang="en-US" dirty="0" smtClean="0"/>
              <a:t>- Graphic</a:t>
            </a:r>
          </a:p>
          <a:p>
            <a:pPr marL="0" indent="0">
              <a:buNone/>
            </a:pPr>
            <a:r>
              <a:rPr lang="en-US" dirty="0"/>
              <a:t>	</a:t>
            </a:r>
            <a:r>
              <a:rPr lang="en-US" dirty="0" smtClean="0"/>
              <a:t>- MLA format</a:t>
            </a:r>
          </a:p>
          <a:p>
            <a:pPr marL="0" indent="0">
              <a:buNone/>
            </a:pPr>
            <a:r>
              <a:rPr lang="en-US" dirty="0"/>
              <a:t>	</a:t>
            </a:r>
            <a:r>
              <a:rPr lang="en-US" dirty="0" smtClean="0"/>
              <a:t>- Works Cited</a:t>
            </a:r>
          </a:p>
          <a:p>
            <a:pPr marL="0" indent="0">
              <a:buNone/>
            </a:pPr>
            <a:r>
              <a:rPr lang="en-US" dirty="0" smtClean="0"/>
              <a:t>2. A topic that allows for a community service opportunity MINIMUM 15 hours (can extend through Senior year) </a:t>
            </a:r>
            <a:endParaRPr lang="en-US" dirty="0"/>
          </a:p>
        </p:txBody>
      </p:sp>
      <p:sp>
        <p:nvSpPr>
          <p:cNvPr id="2" name="Title 1"/>
          <p:cNvSpPr>
            <a:spLocks noGrp="1"/>
          </p:cNvSpPr>
          <p:nvPr>
            <p:ph type="title"/>
          </p:nvPr>
        </p:nvSpPr>
        <p:spPr/>
        <p:txBody>
          <a:bodyPr/>
          <a:lstStyle/>
          <a:p>
            <a:r>
              <a:rPr lang="en-US" dirty="0" smtClean="0"/>
              <a:t>Graduation Project- The Facts</a:t>
            </a:r>
            <a:endParaRPr lang="en-US" dirty="0"/>
          </a:p>
        </p:txBody>
      </p:sp>
      <p:pic>
        <p:nvPicPr>
          <p:cNvPr id="35843" name="Picture 3" descr="C:\Users\christinam.johnson\AppData\Local\Microsoft\Windows\Temporary Internet Files\Content.IE5\RZGRISAF\MC900301384[1].wmf"/>
          <p:cNvPicPr>
            <a:picLocks noChangeAspect="1" noChangeArrowheads="1"/>
          </p:cNvPicPr>
          <p:nvPr/>
        </p:nvPicPr>
        <p:blipFill>
          <a:blip r:embed="rId3" cstate="print"/>
          <a:srcRect/>
          <a:stretch>
            <a:fillRect/>
          </a:stretch>
        </p:blipFill>
        <p:spPr bwMode="auto">
          <a:xfrm>
            <a:off x="6869887" y="1549033"/>
            <a:ext cx="1816913" cy="1470355"/>
          </a:xfrm>
          <a:prstGeom prst="rect">
            <a:avLst/>
          </a:prstGeom>
          <a:noFill/>
        </p:spPr>
      </p:pic>
    </p:spTree>
    <p:extLst>
      <p:ext uri="{BB962C8B-B14F-4D97-AF65-F5344CB8AC3E}">
        <p14:creationId xmlns:p14="http://schemas.microsoft.com/office/powerpoint/2010/main" val="12035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fontAlgn="auto" hangingPunct="1">
              <a:spcAft>
                <a:spcPts val="0"/>
              </a:spcAft>
              <a:defRPr/>
            </a:pPr>
            <a:r>
              <a:rPr lang="en-US" dirty="0" smtClean="0">
                <a:ea typeface="+mj-ea"/>
                <a:cs typeface="+mj-cs"/>
              </a:rPr>
              <a:t>Topic</a:t>
            </a:r>
          </a:p>
        </p:txBody>
      </p:sp>
      <p:sp>
        <p:nvSpPr>
          <p:cNvPr id="39939" name="Content Placeholder 2"/>
          <p:cNvSpPr>
            <a:spLocks noGrp="1"/>
          </p:cNvSpPr>
          <p:nvPr>
            <p:ph idx="1"/>
          </p:nvPr>
        </p:nvSpPr>
        <p:spPr>
          <a:xfrm>
            <a:off x="450166" y="2113569"/>
            <a:ext cx="8328074" cy="4726451"/>
          </a:xfrm>
        </p:spPr>
        <p:txBody>
          <a:bodyPr>
            <a:normAutofit/>
          </a:bodyPr>
          <a:lstStyle/>
          <a:p>
            <a:pPr eaLnBrk="1" hangingPunct="1"/>
            <a:r>
              <a:rPr lang="en-US" b="1" dirty="0" smtClean="0"/>
              <a:t>YOU</a:t>
            </a:r>
            <a:r>
              <a:rPr lang="en-US" dirty="0" smtClean="0"/>
              <a:t> pick the topic . . .  So make it interesting! </a:t>
            </a:r>
          </a:p>
          <a:p>
            <a:pPr lvl="1" eaLnBrk="1" hangingPunct="1"/>
            <a:r>
              <a:rPr lang="en-US" dirty="0" smtClean="0"/>
              <a:t>You’ll be stuck with this topic for the next two years.</a:t>
            </a:r>
          </a:p>
          <a:p>
            <a:pPr eaLnBrk="1" hangingPunct="1"/>
            <a:r>
              <a:rPr lang="en-US" dirty="0" smtClean="0"/>
              <a:t>Don’t choose something that you will be uncomfortable talking about or that you are already an expert on.</a:t>
            </a:r>
          </a:p>
          <a:p>
            <a:pPr lvl="1" eaLnBrk="1" hangingPunct="1"/>
            <a:r>
              <a:rPr lang="en-US" dirty="0" smtClean="0"/>
              <a:t>Suggestion: </a:t>
            </a:r>
            <a:r>
              <a:rPr lang="en-US" dirty="0" smtClean="0"/>
              <a:t>Choose </a:t>
            </a:r>
            <a:r>
              <a:rPr lang="en-US" dirty="0" smtClean="0"/>
              <a:t>something that you may be able to find a solution for. “Begin with the end in mind”. This means that you should pick a topic that is not only interesting for the paper </a:t>
            </a:r>
            <a:r>
              <a:rPr lang="en-US" dirty="0" smtClean="0"/>
              <a:t>part </a:t>
            </a:r>
            <a:r>
              <a:rPr lang="en-US" dirty="0" smtClean="0"/>
              <a:t>but will also be practical/ realistic next year.</a:t>
            </a:r>
          </a:p>
          <a:p>
            <a:pPr marL="457200" lvl="1" indent="0">
              <a:buNone/>
            </a:pPr>
            <a:endParaRPr lang="en-US" dirty="0" smtClean="0"/>
          </a:p>
        </p:txBody>
      </p:sp>
      <p:pic>
        <p:nvPicPr>
          <p:cNvPr id="2" name="Picture 1"/>
          <p:cNvPicPr>
            <a:picLocks noChangeAspect="1"/>
          </p:cNvPicPr>
          <p:nvPr/>
        </p:nvPicPr>
        <p:blipFill>
          <a:blip r:embed="rId2"/>
          <a:stretch>
            <a:fillRect/>
          </a:stretch>
        </p:blipFill>
        <p:spPr>
          <a:xfrm>
            <a:off x="6648456" y="257536"/>
            <a:ext cx="2435135" cy="1615307"/>
          </a:xfrm>
          <a:prstGeom prst="rect">
            <a:avLst/>
          </a:prstGeom>
        </p:spPr>
      </p:pic>
      <p:pic>
        <p:nvPicPr>
          <p:cNvPr id="3" name="Picture 2"/>
          <p:cNvPicPr>
            <a:picLocks noChangeAspect="1"/>
          </p:cNvPicPr>
          <p:nvPr/>
        </p:nvPicPr>
        <p:blipFill>
          <a:blip r:embed="rId3"/>
          <a:stretch>
            <a:fillRect/>
          </a:stretch>
        </p:blipFill>
        <p:spPr>
          <a:xfrm>
            <a:off x="555125" y="121844"/>
            <a:ext cx="2339902" cy="1991725"/>
          </a:xfrm>
          <a:prstGeom prst="rect">
            <a:avLst/>
          </a:prstGeom>
        </p:spPr>
      </p:pic>
    </p:spTree>
    <p:extLst>
      <p:ext uri="{BB962C8B-B14F-4D97-AF65-F5344CB8AC3E}">
        <p14:creationId xmlns:p14="http://schemas.microsoft.com/office/powerpoint/2010/main" val="15977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fade">
                                      <p:cBhvr>
                                        <p:cTn id="10" dur="2000"/>
                                        <p:tgtEl>
                                          <p:spTgt spid="399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fade">
                                      <p:cBhvr>
                                        <p:cTn id="15" dur="2000"/>
                                        <p:tgtEl>
                                          <p:spTgt spid="3993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fade">
                                      <p:cBhvr>
                                        <p:cTn id="18" dur="20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Denials</a:t>
            </a:r>
            <a:endParaRPr lang="en-US" dirty="0"/>
          </a:p>
        </p:txBody>
      </p:sp>
      <p:sp>
        <p:nvSpPr>
          <p:cNvPr id="3" name="Content Placeholder 2"/>
          <p:cNvSpPr>
            <a:spLocks noGrp="1"/>
          </p:cNvSpPr>
          <p:nvPr>
            <p:ph idx="1"/>
          </p:nvPr>
        </p:nvSpPr>
        <p:spPr/>
        <p:txBody>
          <a:bodyPr/>
          <a:lstStyle/>
          <a:p>
            <a:r>
              <a:rPr lang="en-US" b="1" dirty="0"/>
              <a:t>NOTE</a:t>
            </a:r>
            <a:r>
              <a:rPr lang="en-US" dirty="0"/>
              <a:t>:  I reserve the right to refuse any research topic.  Some topics, no matter how interesting, simply do not lend </a:t>
            </a:r>
            <a:r>
              <a:rPr lang="en-US" dirty="0" smtClean="0"/>
              <a:t>themselves to </a:t>
            </a:r>
            <a:r>
              <a:rPr lang="en-US" dirty="0"/>
              <a:t>this project.</a:t>
            </a:r>
          </a:p>
          <a:p>
            <a:pPr lvl="1"/>
            <a:r>
              <a:rPr lang="en-US" dirty="0" smtClean="0"/>
              <a:t>Inability </a:t>
            </a:r>
            <a:r>
              <a:rPr lang="en-US" dirty="0"/>
              <a:t>to sustain a 6-8 page paper</a:t>
            </a:r>
          </a:p>
          <a:p>
            <a:pPr lvl="1"/>
            <a:r>
              <a:rPr lang="en-US" dirty="0"/>
              <a:t>Inability to create an objective policy claim</a:t>
            </a:r>
          </a:p>
          <a:p>
            <a:pPr lvl="1"/>
            <a:r>
              <a:rPr lang="en-US" dirty="0"/>
              <a:t>Controversial for the sake of controversy</a:t>
            </a:r>
          </a:p>
          <a:p>
            <a:pPr lvl="1"/>
            <a:r>
              <a:rPr lang="en-US" dirty="0"/>
              <a:t>Inability to complete volunteering associated with topic</a:t>
            </a:r>
          </a:p>
          <a:p>
            <a:endParaRPr lang="en-US" dirty="0"/>
          </a:p>
        </p:txBody>
      </p:sp>
    </p:spTree>
    <p:extLst>
      <p:ext uri="{BB962C8B-B14F-4D97-AF65-F5344CB8AC3E}">
        <p14:creationId xmlns:p14="http://schemas.microsoft.com/office/powerpoint/2010/main" val="2442653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928" y="96234"/>
            <a:ext cx="3826097" cy="1275366"/>
          </a:xfrm>
          <a:prstGeom prst="rect">
            <a:avLst/>
          </a:prstGeom>
        </p:spPr>
      </p:pic>
      <p:sp>
        <p:nvSpPr>
          <p:cNvPr id="2" name="Title 1"/>
          <p:cNvSpPr>
            <a:spLocks noGrp="1"/>
          </p:cNvSpPr>
          <p:nvPr>
            <p:ph type="title"/>
          </p:nvPr>
        </p:nvSpPr>
        <p:spPr>
          <a:xfrm>
            <a:off x="3756622" y="503238"/>
            <a:ext cx="4471391" cy="868362"/>
          </a:xfrm>
        </p:spPr>
        <p:txBody>
          <a:bodyPr/>
          <a:lstStyle/>
          <a:p>
            <a:r>
              <a:rPr lang="en-US" dirty="0" smtClean="0"/>
              <a:t>MLA Format</a:t>
            </a:r>
            <a:endParaRPr lang="en-US" dirty="0"/>
          </a:p>
        </p:txBody>
      </p:sp>
      <p:sp>
        <p:nvSpPr>
          <p:cNvPr id="3" name="Content Placeholder 2"/>
          <p:cNvSpPr>
            <a:spLocks noGrp="1"/>
          </p:cNvSpPr>
          <p:nvPr>
            <p:ph idx="1"/>
          </p:nvPr>
        </p:nvSpPr>
        <p:spPr>
          <a:xfrm>
            <a:off x="914400" y="1371600"/>
            <a:ext cx="7313613" cy="4056062"/>
          </a:xfrm>
        </p:spPr>
        <p:txBody>
          <a:bodyPr>
            <a:noAutofit/>
          </a:bodyPr>
          <a:lstStyle/>
          <a:p>
            <a:pPr>
              <a:spcBef>
                <a:spcPts val="0"/>
              </a:spcBef>
              <a:buNone/>
            </a:pPr>
            <a:endParaRPr lang="en-US" sz="2000" dirty="0" smtClean="0"/>
          </a:p>
          <a:p>
            <a:pPr>
              <a:spcBef>
                <a:spcPts val="0"/>
              </a:spcBef>
            </a:pPr>
            <a:r>
              <a:rPr lang="en-US" dirty="0" smtClean="0"/>
              <a:t>Times New Roman, 12 pt. font</a:t>
            </a:r>
          </a:p>
          <a:p>
            <a:r>
              <a:rPr lang="en-US" dirty="0" smtClean="0"/>
              <a:t>Heading</a:t>
            </a:r>
            <a:endParaRPr lang="en-US" dirty="0"/>
          </a:p>
          <a:p>
            <a:r>
              <a:rPr lang="en-US" dirty="0" smtClean="0"/>
              <a:t>Page #</a:t>
            </a:r>
          </a:p>
          <a:p>
            <a:r>
              <a:rPr lang="en-US" dirty="0" smtClean="0"/>
              <a:t>In-Text Citations</a:t>
            </a:r>
          </a:p>
          <a:p>
            <a:r>
              <a:rPr lang="en-US" dirty="0" smtClean="0"/>
              <a:t>In this class, we’ll be using MLA                          guidelines to format our papers                                   and essays.  </a:t>
            </a:r>
            <a:endParaRPr lang="en-US" sz="2000" dirty="0" smtClean="0"/>
          </a:p>
          <a:p>
            <a:r>
              <a:rPr lang="en-US" dirty="0" smtClean="0"/>
              <a:t>Where can you go to review/ learn more about MLA?</a:t>
            </a:r>
          </a:p>
          <a:p>
            <a:pPr lvl="1"/>
            <a:r>
              <a:rPr lang="en-US" sz="2000" dirty="0" smtClean="0"/>
              <a:t>https://owl.english.purdue.edu/owl/</a:t>
            </a:r>
            <a:endParaRPr lang="en-US" sz="2000" dirty="0"/>
          </a:p>
        </p:txBody>
      </p:sp>
      <p:pic>
        <p:nvPicPr>
          <p:cNvPr id="6" name="Picture 5"/>
          <p:cNvPicPr>
            <a:picLocks noChangeAspect="1"/>
          </p:cNvPicPr>
          <p:nvPr/>
        </p:nvPicPr>
        <p:blipFill>
          <a:blip r:embed="rId3"/>
          <a:stretch>
            <a:fillRect/>
          </a:stretch>
        </p:blipFill>
        <p:spPr>
          <a:xfrm>
            <a:off x="5583462" y="1510637"/>
            <a:ext cx="3275043" cy="4030822"/>
          </a:xfrm>
          <a:prstGeom prst="rect">
            <a:avLst/>
          </a:prstGeom>
        </p:spPr>
      </p:pic>
    </p:spTree>
    <p:extLst>
      <p:ext uri="{BB962C8B-B14F-4D97-AF65-F5344CB8AC3E}">
        <p14:creationId xmlns:p14="http://schemas.microsoft.com/office/powerpoint/2010/main" val="420606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97699" y="69057"/>
            <a:ext cx="7313613" cy="868362"/>
          </a:xfrm>
        </p:spPr>
        <p:txBody>
          <a:bodyPr/>
          <a:lstStyle/>
          <a:p>
            <a:pPr>
              <a:defRPr/>
            </a:pPr>
            <a:r>
              <a:rPr lang="en-US" dirty="0" smtClean="0">
                <a:ea typeface="+mj-ea"/>
                <a:cs typeface="+mj-cs"/>
              </a:rPr>
              <a:t>Essay</a:t>
            </a:r>
          </a:p>
        </p:txBody>
      </p:sp>
      <p:sp>
        <p:nvSpPr>
          <p:cNvPr id="37891" name="Content Placeholder 2"/>
          <p:cNvSpPr>
            <a:spLocks noGrp="1"/>
          </p:cNvSpPr>
          <p:nvPr>
            <p:ph sz="half" idx="1"/>
          </p:nvPr>
        </p:nvSpPr>
        <p:spPr>
          <a:xfrm>
            <a:off x="652670" y="937419"/>
            <a:ext cx="8252431" cy="3048178"/>
          </a:xfrm>
        </p:spPr>
        <p:txBody>
          <a:bodyPr>
            <a:normAutofit/>
          </a:bodyPr>
          <a:lstStyle/>
          <a:p>
            <a:pPr>
              <a:lnSpc>
                <a:spcPct val="120000"/>
              </a:lnSpc>
              <a:spcBef>
                <a:spcPts val="0"/>
              </a:spcBef>
              <a:buNone/>
            </a:pPr>
            <a:endParaRPr lang="en-US" dirty="0" smtClean="0"/>
          </a:p>
          <a:p>
            <a:pPr eaLnBrk="1" hangingPunct="1">
              <a:spcBef>
                <a:spcPts val="0"/>
              </a:spcBef>
            </a:pPr>
            <a:r>
              <a:rPr lang="en-US" sz="2700" b="1" u="sng" dirty="0" smtClean="0"/>
              <a:t>ARGUMENTATION/Persuasive:</a:t>
            </a:r>
            <a:r>
              <a:rPr lang="en-US" sz="2700" dirty="0" smtClean="0"/>
              <a:t>  Develop an argument about the topic, and use your research (and information you find as the project evolves) to support that belief and convince others of the validity of your belief.  </a:t>
            </a:r>
            <a:endParaRPr lang="en-US" sz="2700" u="sng" dirty="0" smtClean="0"/>
          </a:p>
          <a:p>
            <a:pPr eaLnBrk="1" hangingPunct="1"/>
            <a:endParaRPr lang="en-US" dirty="0" smtClean="0"/>
          </a:p>
        </p:txBody>
      </p:sp>
      <p:sp>
        <p:nvSpPr>
          <p:cNvPr id="5" name="Content Placeholder 4"/>
          <p:cNvSpPr>
            <a:spLocks noGrp="1"/>
          </p:cNvSpPr>
          <p:nvPr>
            <p:ph sz="half" idx="15"/>
          </p:nvPr>
        </p:nvSpPr>
        <p:spPr/>
        <p:txBody>
          <a:bodyPr/>
          <a:lstStyle/>
          <a:p>
            <a:endParaRPr lang="en-US"/>
          </a:p>
        </p:txBody>
      </p:sp>
      <p:pic>
        <p:nvPicPr>
          <p:cNvPr id="4" name="Picture 3" descr="StarkMeme2.jpg"/>
          <p:cNvPicPr>
            <a:picLocks noChangeAspect="1"/>
          </p:cNvPicPr>
          <p:nvPr/>
        </p:nvPicPr>
        <p:blipFill>
          <a:blip r:embed="rId2" cstate="print"/>
          <a:stretch>
            <a:fillRect/>
          </a:stretch>
        </p:blipFill>
        <p:spPr>
          <a:xfrm>
            <a:off x="2508449" y="3482855"/>
            <a:ext cx="4526839" cy="2704051"/>
          </a:xfrm>
          <a:prstGeom prst="rect">
            <a:avLst/>
          </a:prstGeom>
        </p:spPr>
      </p:pic>
    </p:spTree>
    <p:extLst>
      <p:ext uri="{BB962C8B-B14F-4D97-AF65-F5344CB8AC3E}">
        <p14:creationId xmlns:p14="http://schemas.microsoft.com/office/powerpoint/2010/main" val="249872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20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573</TotalTime>
  <Words>1074</Words>
  <Application>Microsoft Office PowerPoint</Application>
  <PresentationFormat>On-screen Show (4:3)</PresentationFormat>
  <Paragraphs>136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Goudy Old Style</vt:lpstr>
      <vt:lpstr>Impact</vt:lpstr>
      <vt:lpstr>Rockwell</vt:lpstr>
      <vt:lpstr>Wingdings</vt:lpstr>
      <vt:lpstr>Inkwell</vt:lpstr>
      <vt:lpstr>Grad Project- Fun TIMES!</vt:lpstr>
      <vt:lpstr>Grad Project</vt:lpstr>
      <vt:lpstr>What is the Graduation Project?</vt:lpstr>
      <vt:lpstr>The Graduation Project - Overview</vt:lpstr>
      <vt:lpstr>Graduation Project- The Facts</vt:lpstr>
      <vt:lpstr>Topic</vt:lpstr>
      <vt:lpstr>Topic Denials</vt:lpstr>
      <vt:lpstr>MLA Format</vt:lpstr>
      <vt:lpstr>Essay</vt:lpstr>
      <vt:lpstr>Steps for the Essay</vt:lpstr>
      <vt:lpstr>RESEARCH!</vt:lpstr>
      <vt:lpstr>Visual aid</vt:lpstr>
      <vt:lpstr>Graduation Project Presentation (Senior year)</vt:lpstr>
      <vt:lpstr>Graduation Project: Service Learning Opportunity</vt:lpstr>
      <vt:lpstr>Important Due Dates</vt:lpstr>
      <vt:lpstr>Portfolio</vt:lpstr>
      <vt:lpstr>A few notes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Sherrell Rhodes</dc:creator>
  <cp:lastModifiedBy>Rhodes, Rochelle</cp:lastModifiedBy>
  <cp:revision>22</cp:revision>
  <dcterms:created xsi:type="dcterms:W3CDTF">2015-06-30T19:37:22Z</dcterms:created>
  <dcterms:modified xsi:type="dcterms:W3CDTF">2016-08-30T13:29:21Z</dcterms:modified>
</cp:coreProperties>
</file>