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04" autoAdjust="0"/>
    <p:restoredTop sz="94660"/>
  </p:normalViewPr>
  <p:slideViewPr>
    <p:cSldViewPr snapToGrid="0">
      <p:cViewPr varScale="1">
        <p:scale>
          <a:sx n="61" d="100"/>
          <a:sy n="61" d="100"/>
        </p:scale>
        <p:origin x="-78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3/12/2014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3/12/2014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3/12/2014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3/12/2014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3/12/2014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3/12/2014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mssiciliano.cmswiki.wikispaces.net/Essay+Writing+Assistan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ssiciliano.cmswiki.wikispaces.net/Essay+Writing+Assistance" TargetMode="External"/><Relationship Id="rId2" Type="http://schemas.openxmlformats.org/officeDocument/2006/relationships/hyperlink" Target="http://www.easybib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…and other really, really important stuff.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502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169" y="0"/>
            <a:ext cx="12015831" cy="1609344"/>
          </a:xfrm>
        </p:spPr>
        <p:txBody>
          <a:bodyPr>
            <a:noAutofit/>
          </a:bodyPr>
          <a:lstStyle/>
          <a:p>
            <a:r>
              <a:rPr lang="en-US" sz="4000" dirty="0" smtClean="0"/>
              <a:t>Things to do (and not do) to keep </a:t>
            </a:r>
            <a:r>
              <a:rPr lang="en-US" sz="4000" dirty="0" smtClean="0"/>
              <a:t>Ms</a:t>
            </a:r>
            <a:r>
              <a:rPr lang="en-US" sz="4000" dirty="0" smtClean="0"/>
              <a:t>. </a:t>
            </a:r>
            <a:r>
              <a:rPr lang="en-US" sz="4000" dirty="0" err="1" smtClean="0"/>
              <a:t>Siciliano</a:t>
            </a:r>
            <a:r>
              <a:rPr lang="en-US" sz="4000" dirty="0" smtClean="0"/>
              <a:t> from </a:t>
            </a:r>
            <a:r>
              <a:rPr lang="en-US" sz="4000" dirty="0" smtClean="0"/>
              <a:t>losing her mind: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20847" y="1704306"/>
            <a:ext cx="4754880" cy="6400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 this: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18782" y="2456552"/>
            <a:ext cx="5505946" cy="4139967"/>
          </a:xfrm>
        </p:spPr>
        <p:txBody>
          <a:bodyPr>
            <a:normAutofit/>
          </a:bodyPr>
          <a:lstStyle/>
          <a:p>
            <a:r>
              <a:rPr lang="en-US" dirty="0" smtClean="0"/>
              <a:t>Times New Roman font</a:t>
            </a:r>
          </a:p>
          <a:p>
            <a:pPr lvl="1"/>
            <a:r>
              <a:rPr lang="en-US" dirty="0" smtClean="0"/>
              <a:t>FOR EVERYTHING</a:t>
            </a:r>
          </a:p>
          <a:p>
            <a:r>
              <a:rPr lang="en-US" dirty="0" smtClean="0"/>
              <a:t>12-point font</a:t>
            </a:r>
          </a:p>
          <a:p>
            <a:pPr lvl="1"/>
            <a:r>
              <a:rPr lang="en-US" dirty="0" smtClean="0"/>
              <a:t>FOR EVERYTHING</a:t>
            </a:r>
          </a:p>
          <a:p>
            <a:r>
              <a:rPr lang="en-US" dirty="0" smtClean="0"/>
              <a:t>One inch margins all the way around</a:t>
            </a:r>
          </a:p>
          <a:p>
            <a:r>
              <a:rPr lang="en-US" dirty="0" smtClean="0"/>
              <a:t>Delete the extra space from between paragraphs</a:t>
            </a:r>
          </a:p>
          <a:p>
            <a:r>
              <a:rPr lang="en-US" dirty="0" smtClean="0"/>
              <a:t>Heading (on the left side) </a:t>
            </a:r>
            <a:r>
              <a:rPr lang="en-US" dirty="0" smtClean="0"/>
              <a:t>on first page only</a:t>
            </a:r>
          </a:p>
          <a:p>
            <a:pPr marL="548640" lvl="2" indent="0">
              <a:buNone/>
            </a:pPr>
            <a:r>
              <a:rPr lang="en-US" dirty="0" smtClean="0"/>
              <a:t>Your name</a:t>
            </a:r>
          </a:p>
          <a:p>
            <a:pPr marL="548640" lvl="2" indent="0">
              <a:buNone/>
            </a:pPr>
            <a:r>
              <a:rPr lang="en-US" dirty="0" smtClean="0"/>
              <a:t>Class/Block/Teacher</a:t>
            </a:r>
          </a:p>
          <a:p>
            <a:pPr marL="548640" lvl="2" indent="0">
              <a:buNone/>
            </a:pPr>
            <a:r>
              <a:rPr lang="en-US" dirty="0" smtClean="0"/>
              <a:t>Due date spelled out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24728" y="4204305"/>
            <a:ext cx="45608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Include a Works Cited page, even if you just have one source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Last name and page number in upper right corner of all pages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Double space </a:t>
            </a:r>
            <a:r>
              <a:rPr lang="en-US" dirty="0" smtClean="0"/>
              <a:t>everything, </a:t>
            </a:r>
            <a:r>
              <a:rPr lang="en-US" dirty="0" smtClean="0"/>
              <a:t>including </a:t>
            </a:r>
            <a:r>
              <a:rPr lang="en-US" dirty="0"/>
              <a:t>heading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/>
              <a:t>Book titles are </a:t>
            </a:r>
            <a:r>
              <a:rPr lang="en-US" i="1" dirty="0"/>
              <a:t>italicized</a:t>
            </a:r>
            <a:r>
              <a:rPr lang="en-US" dirty="0"/>
              <a:t>; poem/short story/article titles are in “quotes”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503" y="1433008"/>
            <a:ext cx="3980952" cy="2419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5163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5"/>
          <p:cNvSpPr txBox="1">
            <a:spLocks/>
          </p:cNvSpPr>
          <p:nvPr/>
        </p:nvSpPr>
        <p:spPr>
          <a:xfrm>
            <a:off x="517097" y="1544915"/>
            <a:ext cx="2603608" cy="535554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Don’t do this: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743600" y="2558642"/>
            <a:ext cx="4754880" cy="329184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 contractions</a:t>
            </a:r>
          </a:p>
          <a:p>
            <a:r>
              <a:rPr lang="en-US" dirty="0" smtClean="0"/>
              <a:t>No personal pronouns (I, you, me, we, us, our)</a:t>
            </a:r>
          </a:p>
          <a:p>
            <a:r>
              <a:rPr lang="en-US" dirty="0" smtClean="0"/>
              <a:t>No “I believe,” “In my opinion,” “This is why,” “This quote shows,” “In this paper,” etc.</a:t>
            </a:r>
          </a:p>
          <a:p>
            <a:endParaRPr lang="en-US" dirty="0" smtClean="0"/>
          </a:p>
          <a:p>
            <a:r>
              <a:rPr lang="en-US" dirty="0" smtClean="0"/>
              <a:t>There’s </a:t>
            </a:r>
            <a:r>
              <a:rPr lang="en-US" dirty="0" smtClean="0">
                <a:hlinkClick r:id="rId2"/>
              </a:rPr>
              <a:t>more.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974" y="77490"/>
            <a:ext cx="5715000" cy="6667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032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Citations and Works Cited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that isn’t your own personal information needs to be cited:</a:t>
            </a:r>
          </a:p>
          <a:p>
            <a:pPr lvl="1"/>
            <a:r>
              <a:rPr lang="en-US" dirty="0" smtClean="0"/>
              <a:t>If you include a </a:t>
            </a:r>
            <a:r>
              <a:rPr lang="en-US" b="1" dirty="0" smtClean="0"/>
              <a:t>quote</a:t>
            </a:r>
          </a:p>
          <a:p>
            <a:pPr lvl="1"/>
            <a:r>
              <a:rPr lang="en-US" dirty="0" smtClean="0"/>
              <a:t>If you include a </a:t>
            </a:r>
            <a:r>
              <a:rPr lang="en-US" b="1" dirty="0" smtClean="0"/>
              <a:t>paraphrase</a:t>
            </a:r>
          </a:p>
          <a:p>
            <a:r>
              <a:rPr lang="en-US" dirty="0" smtClean="0"/>
              <a:t>Citation goes in parentheses after the quote</a:t>
            </a:r>
          </a:p>
          <a:p>
            <a:pPr lvl="1"/>
            <a:r>
              <a:rPr lang="en-US" b="1" dirty="0" smtClean="0"/>
              <a:t>Period doesn’t end the quote; it goes AFTER the citation (even if your quote is a complete sentence)</a:t>
            </a:r>
          </a:p>
          <a:p>
            <a:r>
              <a:rPr lang="en-US" dirty="0" smtClean="0"/>
              <a:t>Works Cited goes at the very end, on its own page</a:t>
            </a:r>
          </a:p>
          <a:p>
            <a:pPr lvl="1"/>
            <a:r>
              <a:rPr lang="en-US" dirty="0" smtClean="0"/>
              <a:t>Should be in alphabetical order by first word</a:t>
            </a:r>
          </a:p>
          <a:p>
            <a:pPr lvl="2"/>
            <a:r>
              <a:rPr lang="en-US" dirty="0" smtClean="0"/>
              <a:t>Not an issue with only one source.</a:t>
            </a:r>
          </a:p>
          <a:p>
            <a:pPr lvl="2"/>
            <a:r>
              <a:rPr lang="en-US" dirty="0" smtClean="0"/>
              <a:t>Check out </a:t>
            </a:r>
            <a:r>
              <a:rPr lang="en-US" dirty="0" smtClean="0">
                <a:hlinkClick r:id="rId2"/>
              </a:rPr>
              <a:t>easybib.com</a:t>
            </a:r>
            <a:r>
              <a:rPr lang="en-US" dirty="0" smtClean="0"/>
              <a:t> for help on making citations for other sources</a:t>
            </a:r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hlinkClick r:id="rId3"/>
              </a:rPr>
              <a:t>example</a:t>
            </a:r>
            <a:r>
              <a:rPr lang="en-US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2810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in doubt…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956" y="2093976"/>
            <a:ext cx="4961837" cy="40507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 smtClean="0"/>
              <a:t>Go to </a:t>
            </a:r>
            <a:r>
              <a:rPr lang="en-US" sz="4400" dirty="0" smtClean="0"/>
              <a:t>the </a:t>
            </a:r>
            <a:r>
              <a:rPr lang="en-US" sz="4400" dirty="0" smtClean="0">
                <a:solidFill>
                  <a:srgbClr val="FF0000"/>
                </a:solidFill>
              </a:rPr>
              <a:t>Essay Writing Assistance </a:t>
            </a:r>
            <a:r>
              <a:rPr lang="en-US" sz="4400" dirty="0" smtClean="0"/>
              <a:t>tab </a:t>
            </a:r>
            <a:r>
              <a:rPr lang="en-US" sz="4400" dirty="0" smtClean="0"/>
              <a:t>on my Wiki. I have EVERYTHING you will need to know about how to write a </a:t>
            </a:r>
            <a:r>
              <a:rPr lang="en-US" sz="4400" dirty="0" smtClean="0"/>
              <a:t>paper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98" y="1721841"/>
            <a:ext cx="3533775" cy="457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38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382</TotalTime>
  <Words>296</Words>
  <Application>Microsoft Office PowerPoint</Application>
  <PresentationFormat>Custom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Wood Type</vt:lpstr>
      <vt:lpstr>MLA Format</vt:lpstr>
      <vt:lpstr>Things to do (and not do) to keep Ms. Siciliano from losing her mind:</vt:lpstr>
      <vt:lpstr>Slide 3</vt:lpstr>
      <vt:lpstr>Citations and Works Cited</vt:lpstr>
      <vt:lpstr>When in doubt…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Format</dc:title>
  <dc:creator>Brittany Garrison</dc:creator>
  <cp:lastModifiedBy>pete</cp:lastModifiedBy>
  <cp:revision>34</cp:revision>
  <dcterms:created xsi:type="dcterms:W3CDTF">2014-03-11T00:39:24Z</dcterms:created>
  <dcterms:modified xsi:type="dcterms:W3CDTF">2014-03-12T12:59:22Z</dcterms:modified>
</cp:coreProperties>
</file>